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59" r:id="rId3"/>
    <p:sldId id="261" r:id="rId4"/>
    <p:sldId id="279" r:id="rId5"/>
    <p:sldId id="280" r:id="rId6"/>
    <p:sldId id="274" r:id="rId7"/>
    <p:sldId id="271" r:id="rId8"/>
    <p:sldId id="265" r:id="rId9"/>
    <p:sldId id="266" r:id="rId10"/>
    <p:sldId id="281" r:id="rId1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CC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6" autoAdjust="0"/>
    <p:restoredTop sz="94575" autoAdjust="0"/>
  </p:normalViewPr>
  <p:slideViewPr>
    <p:cSldViewPr>
      <p:cViewPr>
        <p:scale>
          <a:sx n="104" d="100"/>
          <a:sy n="104" d="100"/>
        </p:scale>
        <p:origin x="-7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253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253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73D2B87-D03B-488E-B3B1-8D30EB9AD95B}" type="slidenum">
              <a:rPr lang="en-US"/>
              <a:pPr>
                <a:defRPr/>
              </a:pPr>
              <a:t>‹#›</a:t>
            </a:fld>
            <a:endParaRPr lang="en-US"/>
          </a:p>
        </p:txBody>
      </p:sp>
    </p:spTree>
    <p:extLst>
      <p:ext uri="{BB962C8B-B14F-4D97-AF65-F5344CB8AC3E}">
        <p14:creationId xmlns:p14="http://schemas.microsoft.com/office/powerpoint/2010/main" val="23936231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512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229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5DD5F0E-9164-4819-856C-9E7FD7C5BF93}" type="slidenum">
              <a:rPr lang="en-US"/>
              <a:pPr>
                <a:defRPr/>
              </a:pPr>
              <a:t>‹#›</a:t>
            </a:fld>
            <a:endParaRPr lang="en-US"/>
          </a:p>
        </p:txBody>
      </p:sp>
    </p:spTree>
    <p:extLst>
      <p:ext uri="{BB962C8B-B14F-4D97-AF65-F5344CB8AC3E}">
        <p14:creationId xmlns:p14="http://schemas.microsoft.com/office/powerpoint/2010/main" val="14736110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584DB765-0E43-4D2F-BACA-9BBABAE55525}" type="slidenum">
              <a:rPr lang="en-US" altLang="en-US" smtClean="0"/>
              <a:pPr eaLnBrk="1" hangingPunct="1">
                <a:spcBef>
                  <a:spcPct val="0"/>
                </a:spcBef>
              </a:pPr>
              <a:t>1</a:t>
            </a:fld>
            <a:endParaRPr lang="en-US" altLang="en-US" smtClean="0"/>
          </a:p>
        </p:txBody>
      </p:sp>
      <p:sp>
        <p:nvSpPr>
          <p:cNvPr id="13315" name="Rectangle 2"/>
          <p:cNvSpPr>
            <a:spLocks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ECAB7C1F-F502-4C08-AC43-EAB3C3BFA004}" type="slidenum">
              <a:rPr lang="en-US" altLang="en-US" smtClean="0"/>
              <a:pPr eaLnBrk="1" hangingPunct="1">
                <a:spcBef>
                  <a:spcPct val="0"/>
                </a:spcBef>
              </a:pPr>
              <a:t>10</a:t>
            </a:fld>
            <a:endParaRPr lang="en-US" altLang="en-US" smtClean="0"/>
          </a:p>
        </p:txBody>
      </p:sp>
      <p:sp>
        <p:nvSpPr>
          <p:cNvPr id="22531" name="Rectangle 2"/>
          <p:cNvSpPr>
            <a:spLocks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Char char="•"/>
            </a:pPr>
            <a:r>
              <a:rPr lang="en-US" altLang="en-US" smtClean="0">
                <a:solidFill>
                  <a:srgbClr val="FFFF00"/>
                </a:solidFill>
                <a:latin typeface="Comic Sans MS" pitchFamily="66" charset="0"/>
              </a:rPr>
              <a:t>In the crypt one can find Mao's body lying on a bed covered in a crystalline sarcophagus and surrounded by flowers. </a:t>
            </a:r>
          </a:p>
          <a:p>
            <a:pPr eaLnBrk="1" hangingPunct="1">
              <a:buFontTx/>
              <a:buChar char="•"/>
            </a:pPr>
            <a:r>
              <a:rPr lang="en-US" altLang="en-US" smtClean="0">
                <a:solidFill>
                  <a:srgbClr val="FFFF00"/>
                </a:solidFill>
                <a:latin typeface="Comic Sans MS" pitchFamily="66" charset="0"/>
              </a:rPr>
              <a:t>By day, Chairman Mao goes by elevator to be on display for tourist and faithful alike. </a:t>
            </a:r>
          </a:p>
          <a:p>
            <a:pPr eaLnBrk="1" hangingPunct="1">
              <a:buFontTx/>
              <a:buChar char="•"/>
            </a:pPr>
            <a:r>
              <a:rPr lang="en-US" altLang="en-US" smtClean="0">
                <a:solidFill>
                  <a:srgbClr val="FFFF00"/>
                </a:solidFill>
                <a:latin typeface="Comic Sans MS" pitchFamily="66" charset="0"/>
              </a:rPr>
              <a:t>At night his body retires to an earthquake-proof chamber deep in the bowels of Tiananmen Square.</a:t>
            </a:r>
          </a:p>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38F5D551-438F-4C75-9C2A-4E088CAD674F}" type="slidenum">
              <a:rPr lang="en-US" altLang="en-US" smtClean="0"/>
              <a:pPr eaLnBrk="1" hangingPunct="1">
                <a:spcBef>
                  <a:spcPct val="0"/>
                </a:spcBef>
              </a:pPr>
              <a:t>2</a:t>
            </a:fld>
            <a:endParaRPr lang="en-US" altLang="en-US" smtClean="0"/>
          </a:p>
        </p:txBody>
      </p:sp>
      <p:sp>
        <p:nvSpPr>
          <p:cNvPr id="14339" name="Rectangle 2"/>
          <p:cNvSpPr>
            <a:spLocks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Mao goes to local areas and treats peasants with respect, no rank, no uniform, peasants begin to beat their landlords to death, this is seen as justice for all of the injustice of the landlords over the years.</a:t>
            </a:r>
          </a:p>
          <a:p>
            <a:pPr eaLnBrk="1" hangingPunct="1"/>
            <a:r>
              <a:rPr lang="en-US" altLang="en-US" smtClean="0"/>
              <a:t>PRC constitution: men=women, Mao will rule in name of people until they can take over, forms a one party dictatorship that denied people basic rights and freedoms. At first they don’t care because they love Mao.</a:t>
            </a:r>
          </a:p>
          <a:p>
            <a:pPr eaLnBrk="1" hangingPunct="1"/>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F8C4E6EE-CFBB-419F-9994-487423C482CA}" type="slidenum">
              <a:rPr lang="en-US" altLang="en-US" smtClean="0"/>
              <a:pPr eaLnBrk="1" hangingPunct="1">
                <a:spcBef>
                  <a:spcPct val="0"/>
                </a:spcBef>
              </a:pPr>
              <a:t>3</a:t>
            </a:fld>
            <a:endParaRPr lang="en-US" altLang="en-US" smtClean="0"/>
          </a:p>
        </p:txBody>
      </p:sp>
      <p:sp>
        <p:nvSpPr>
          <p:cNvPr id="15363" name="Rectangle 2"/>
          <p:cNvSpPr>
            <a:spLocks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Farmland reorganized into about 26,000 communes</a:t>
            </a:r>
          </a:p>
          <a:p>
            <a:pPr eaLnBrk="1" hangingPunct="1"/>
            <a:r>
              <a:rPr lang="en-US" altLang="en-US" smtClean="0"/>
              <a:t>Each farm had about 25,000 people</a:t>
            </a:r>
          </a:p>
          <a:p>
            <a:pPr eaLnBrk="1" hangingPunct="1"/>
            <a:r>
              <a:rPr lang="en-US" altLang="en-US" smtClean="0">
                <a:solidFill>
                  <a:srgbClr val="FFFF00"/>
                </a:solidFill>
                <a:latin typeface="Comic Sans MS" pitchFamily="66" charset="0"/>
              </a:rPr>
              <a:t>Strengthen China and establish China’s leadership position among Asian countries</a:t>
            </a:r>
          </a:p>
          <a:p>
            <a:pPr eaLnBrk="1" hangingPunct="1"/>
            <a:endParaRPr lang="en-US" altLang="en-US" sz="14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34A92588-315E-47C8-906B-7B58A58DD156}" type="slidenum">
              <a:rPr lang="en-US" altLang="en-US" smtClean="0"/>
              <a:pPr eaLnBrk="1" hangingPunct="1">
                <a:spcBef>
                  <a:spcPct val="0"/>
                </a:spcBef>
              </a:pPr>
              <a:t>4</a:t>
            </a:fld>
            <a:endParaRPr lang="en-US" altLang="en-US" smtClean="0"/>
          </a:p>
        </p:txBody>
      </p:sp>
      <p:sp>
        <p:nvSpPr>
          <p:cNvPr id="16387" name="Rectangle 2"/>
          <p:cNvSpPr>
            <a:spLocks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The poster also tries to impress on the population how all this will improve their welfare, as opposed to that of the Taiwanese, who are shown in the right-hand corner as suffering under the GMD-regime and the presence of Americans.</a:t>
            </a:r>
            <a:br>
              <a:rPr lang="en-US" altLang="en-US" smtClean="0"/>
            </a:br>
            <a:r>
              <a:rPr lang="en-US" altLang="en-US" smtClean="0"/>
              <a:t>The poster also tries to impress on the population how all this will improve their welfare, as opposed to that of the Taiwanese, who are shown in the right-hand corner as suffering under the GMD-regime and the presence of Americans.</a:t>
            </a:r>
            <a:br>
              <a:rPr lang="en-US" altLang="en-US" smtClean="0"/>
            </a:br>
            <a:endParaRPr lang="en-US" altLang="en-US" smtClean="0"/>
          </a:p>
          <a:p>
            <a:pPr eaLnBrk="1" hangingPunct="1"/>
            <a:endParaRPr lang="en-US" altLang="en-US" smtClean="0"/>
          </a:p>
          <a:p>
            <a:pPr eaLnBrk="1" hangingPunct="1"/>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BCACE20F-9918-453E-BEA3-CE5A769F9BC2}" type="slidenum">
              <a:rPr lang="en-US" altLang="en-US" smtClean="0"/>
              <a:pPr eaLnBrk="1" hangingPunct="1">
                <a:spcBef>
                  <a:spcPct val="0"/>
                </a:spcBef>
              </a:pPr>
              <a:t>5</a:t>
            </a:fld>
            <a:endParaRPr lang="en-US" altLang="en-US" smtClean="0"/>
          </a:p>
        </p:txBody>
      </p:sp>
      <p:sp>
        <p:nvSpPr>
          <p:cNvPr id="17411" name="Rectangle 2"/>
          <p:cNvSpPr>
            <a:spLocks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It was also intended to show the Soviet Union that the Chinese approach to economic development was more vibrant, and ultimately would be more successful, than the Soviet model </a:t>
            </a:r>
          </a:p>
          <a:p>
            <a:pPr eaLnBrk="1" hangingPunct="1"/>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337579B5-3DF4-42A0-9FD4-31FA8696B301}" type="slidenum">
              <a:rPr lang="en-US" altLang="en-US" smtClean="0"/>
              <a:pPr eaLnBrk="1" hangingPunct="1">
                <a:spcBef>
                  <a:spcPct val="0"/>
                </a:spcBef>
              </a:pPr>
              <a:t>6</a:t>
            </a:fld>
            <a:endParaRPr lang="en-US" altLang="en-US" smtClean="0"/>
          </a:p>
        </p:txBody>
      </p:sp>
      <p:sp>
        <p:nvSpPr>
          <p:cNvPr id="18435" name="Rectangle 2"/>
          <p:cNvSpPr>
            <a:spLocks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People love Mao do not want to disappoint him.</a:t>
            </a:r>
          </a:p>
          <a:p>
            <a:pPr eaLnBrk="1" hangingPunct="1"/>
            <a:r>
              <a:rPr lang="en-US" altLang="en-US" smtClean="0"/>
              <a:t>Advisors tell mao people are dying, Mao eventually sees.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172C57E7-F4E4-4D12-BD99-B5E59949F94A}" type="slidenum">
              <a:rPr lang="en-US" altLang="en-US" smtClean="0"/>
              <a:pPr eaLnBrk="1" hangingPunct="1">
                <a:spcBef>
                  <a:spcPct val="0"/>
                </a:spcBef>
              </a:pPr>
              <a:t>7</a:t>
            </a:fld>
            <a:endParaRPr lang="en-US" altLang="en-US" smtClean="0"/>
          </a:p>
        </p:txBody>
      </p:sp>
      <p:sp>
        <p:nvSpPr>
          <p:cNvPr id="19459" name="Rectangle 2"/>
          <p:cNvSpPr>
            <a:spLocks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Tried to ally themselves with the Soviet Union but Russians do not see China as true Communism because the peasants revolted instead of the working class.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1552EAF7-7B69-4885-A996-AF416E14FE29}" type="slidenum">
              <a:rPr lang="en-US" altLang="en-US" smtClean="0"/>
              <a:pPr eaLnBrk="1" hangingPunct="1">
                <a:spcBef>
                  <a:spcPct val="0"/>
                </a:spcBef>
              </a:pPr>
              <a:t>8</a:t>
            </a:fld>
            <a:endParaRPr lang="en-US" altLang="en-US" smtClean="0"/>
          </a:p>
        </p:txBody>
      </p:sp>
      <p:sp>
        <p:nvSpPr>
          <p:cNvPr id="20483" name="Rectangle 2"/>
          <p:cNvSpPr>
            <a:spLocks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Used as a brainwashing tool</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038118A9-4048-4CB5-B676-127DF46E5094}" type="slidenum">
              <a:rPr lang="en-US" altLang="en-US" smtClean="0"/>
              <a:pPr eaLnBrk="1" hangingPunct="1">
                <a:spcBef>
                  <a:spcPct val="0"/>
                </a:spcBef>
              </a:pPr>
              <a:t>9</a:t>
            </a:fld>
            <a:endParaRPr lang="en-US" altLang="en-US" smtClean="0"/>
          </a:p>
        </p:txBody>
      </p:sp>
      <p:sp>
        <p:nvSpPr>
          <p:cNvPr id="21507" name="Rectangle 2"/>
          <p:cNvSpPr>
            <a:spLocks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Middle school kids</a:t>
            </a:r>
          </a:p>
          <a:p>
            <a:pPr eaLnBrk="1" hangingPunct="1"/>
            <a:r>
              <a:rPr lang="en-US" altLang="en-US" smtClean="0"/>
              <a:t>Tell them to critizes their parents and teachers, Most of them had been taken off to dormitories during the great leap forward.  Had been taught to revere Mao.  Then gives guns and tells them to kill teachers.,</a:t>
            </a:r>
          </a:p>
          <a:p>
            <a:pPr eaLnBrk="1" hangingPunct="1"/>
            <a:r>
              <a:rPr lang="en-US" altLang="en-US" smtClean="0"/>
              <a:t>Parents won’t critizes mao either</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3F5E69-A338-49E7-83BD-8E0ADD59B006}" type="slidenum">
              <a:rPr lang="en-US"/>
              <a:pPr>
                <a:defRPr/>
              </a:pPr>
              <a:t>‹#›</a:t>
            </a:fld>
            <a:endParaRPr lang="en-US"/>
          </a:p>
        </p:txBody>
      </p:sp>
    </p:spTree>
    <p:extLst>
      <p:ext uri="{BB962C8B-B14F-4D97-AF65-F5344CB8AC3E}">
        <p14:creationId xmlns:p14="http://schemas.microsoft.com/office/powerpoint/2010/main" val="4261607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9837130-D5F9-4E54-BCFB-A98030ADDB9D}" type="slidenum">
              <a:rPr lang="en-US"/>
              <a:pPr>
                <a:defRPr/>
              </a:pPr>
              <a:t>‹#›</a:t>
            </a:fld>
            <a:endParaRPr lang="en-US"/>
          </a:p>
        </p:txBody>
      </p:sp>
    </p:spTree>
    <p:extLst>
      <p:ext uri="{BB962C8B-B14F-4D97-AF65-F5344CB8AC3E}">
        <p14:creationId xmlns:p14="http://schemas.microsoft.com/office/powerpoint/2010/main" val="3150542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8727AB5-6581-4065-AA1A-C1E6A590288A}" type="slidenum">
              <a:rPr lang="en-US"/>
              <a:pPr>
                <a:defRPr/>
              </a:pPr>
              <a:t>‹#›</a:t>
            </a:fld>
            <a:endParaRPr lang="en-US"/>
          </a:p>
        </p:txBody>
      </p:sp>
    </p:spTree>
    <p:extLst>
      <p:ext uri="{BB962C8B-B14F-4D97-AF65-F5344CB8AC3E}">
        <p14:creationId xmlns:p14="http://schemas.microsoft.com/office/powerpoint/2010/main" val="2987593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3B502B1-B3BF-4C06-9689-A04C66F4F8B2}" type="slidenum">
              <a:rPr lang="en-US"/>
              <a:pPr>
                <a:defRPr/>
              </a:pPr>
              <a:t>‹#›</a:t>
            </a:fld>
            <a:endParaRPr lang="en-US"/>
          </a:p>
        </p:txBody>
      </p:sp>
    </p:spTree>
    <p:extLst>
      <p:ext uri="{BB962C8B-B14F-4D97-AF65-F5344CB8AC3E}">
        <p14:creationId xmlns:p14="http://schemas.microsoft.com/office/powerpoint/2010/main" val="3717384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178ACC-7593-4CE6-981A-8DAD5A72232E}" type="slidenum">
              <a:rPr lang="en-US"/>
              <a:pPr>
                <a:defRPr/>
              </a:pPr>
              <a:t>‹#›</a:t>
            </a:fld>
            <a:endParaRPr lang="en-US"/>
          </a:p>
        </p:txBody>
      </p:sp>
    </p:spTree>
    <p:extLst>
      <p:ext uri="{BB962C8B-B14F-4D97-AF65-F5344CB8AC3E}">
        <p14:creationId xmlns:p14="http://schemas.microsoft.com/office/powerpoint/2010/main" val="3557543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01C04AF-C423-4406-915B-E4B47F8BDB87}" type="slidenum">
              <a:rPr lang="en-US"/>
              <a:pPr>
                <a:defRPr/>
              </a:pPr>
              <a:t>‹#›</a:t>
            </a:fld>
            <a:endParaRPr lang="en-US"/>
          </a:p>
        </p:txBody>
      </p:sp>
    </p:spTree>
    <p:extLst>
      <p:ext uri="{BB962C8B-B14F-4D97-AF65-F5344CB8AC3E}">
        <p14:creationId xmlns:p14="http://schemas.microsoft.com/office/powerpoint/2010/main" val="1785678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AC74741-4412-4CDB-B7B7-C312035537BB}" type="slidenum">
              <a:rPr lang="en-US"/>
              <a:pPr>
                <a:defRPr/>
              </a:pPr>
              <a:t>‹#›</a:t>
            </a:fld>
            <a:endParaRPr lang="en-US"/>
          </a:p>
        </p:txBody>
      </p:sp>
    </p:spTree>
    <p:extLst>
      <p:ext uri="{BB962C8B-B14F-4D97-AF65-F5344CB8AC3E}">
        <p14:creationId xmlns:p14="http://schemas.microsoft.com/office/powerpoint/2010/main" val="4291139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6B0CB59-0AE4-41E3-BE2D-1C9EF1118F71}" type="slidenum">
              <a:rPr lang="en-US"/>
              <a:pPr>
                <a:defRPr/>
              </a:pPr>
              <a:t>‹#›</a:t>
            </a:fld>
            <a:endParaRPr lang="en-US"/>
          </a:p>
        </p:txBody>
      </p:sp>
    </p:spTree>
    <p:extLst>
      <p:ext uri="{BB962C8B-B14F-4D97-AF65-F5344CB8AC3E}">
        <p14:creationId xmlns:p14="http://schemas.microsoft.com/office/powerpoint/2010/main" val="754116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C7ADCD-EE27-4BF8-A523-2BB1F390806F}" type="slidenum">
              <a:rPr lang="en-US"/>
              <a:pPr>
                <a:defRPr/>
              </a:pPr>
              <a:t>‹#›</a:t>
            </a:fld>
            <a:endParaRPr lang="en-US"/>
          </a:p>
        </p:txBody>
      </p:sp>
    </p:spTree>
    <p:extLst>
      <p:ext uri="{BB962C8B-B14F-4D97-AF65-F5344CB8AC3E}">
        <p14:creationId xmlns:p14="http://schemas.microsoft.com/office/powerpoint/2010/main" val="1586031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F01CD97-2C72-4728-963F-4EA79D9C326A}" type="slidenum">
              <a:rPr lang="en-US"/>
              <a:pPr>
                <a:defRPr/>
              </a:pPr>
              <a:t>‹#›</a:t>
            </a:fld>
            <a:endParaRPr lang="en-US"/>
          </a:p>
        </p:txBody>
      </p:sp>
    </p:spTree>
    <p:extLst>
      <p:ext uri="{BB962C8B-B14F-4D97-AF65-F5344CB8AC3E}">
        <p14:creationId xmlns:p14="http://schemas.microsoft.com/office/powerpoint/2010/main" val="626817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F1C553F-CC1D-4C33-8F05-E6F3BDE0C606}" type="slidenum">
              <a:rPr lang="en-US"/>
              <a:pPr>
                <a:defRPr/>
              </a:pPr>
              <a:t>‹#›</a:t>
            </a:fld>
            <a:endParaRPr lang="en-US"/>
          </a:p>
        </p:txBody>
      </p:sp>
    </p:spTree>
    <p:extLst>
      <p:ext uri="{BB962C8B-B14F-4D97-AF65-F5344CB8AC3E}">
        <p14:creationId xmlns:p14="http://schemas.microsoft.com/office/powerpoint/2010/main" val="2834006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F7EDBCD7-9E06-4AE7-AA2A-B322AF73AA6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tso.net/movie/202-The%20Simpsons%201612%20Goo%20Goo%20Gai%20Pan.html"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5" descr="china-fla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2"/>
          <p:cNvSpPr>
            <a:spLocks noGrp="1" noChangeArrowheads="1"/>
          </p:cNvSpPr>
          <p:nvPr>
            <p:ph type="ctrTitle"/>
          </p:nvPr>
        </p:nvSpPr>
        <p:spPr>
          <a:xfrm>
            <a:off x="0" y="4648200"/>
            <a:ext cx="9144000" cy="1143000"/>
          </a:xfrm>
        </p:spPr>
        <p:txBody>
          <a:bodyPr/>
          <a:lstStyle/>
          <a:p>
            <a:pPr eaLnBrk="1" hangingPunct="1"/>
            <a:r>
              <a:rPr lang="en-US" altLang="en-US" sz="5400" b="1" smtClean="0">
                <a:solidFill>
                  <a:srgbClr val="FFFF00"/>
                </a:solidFill>
                <a:latin typeface="Comic Sans MS" pitchFamily="66" charset="0"/>
              </a:rPr>
              <a:t>Communism in China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685800" y="76200"/>
            <a:ext cx="7772400" cy="762000"/>
          </a:xfrm>
        </p:spPr>
        <p:txBody>
          <a:bodyPr/>
          <a:lstStyle/>
          <a:p>
            <a:pPr eaLnBrk="1" hangingPunct="1"/>
            <a:r>
              <a:rPr lang="en-US" altLang="en-US" b="1" smtClean="0">
                <a:solidFill>
                  <a:srgbClr val="FFFF00"/>
                </a:solidFill>
                <a:latin typeface="Comic Sans MS" pitchFamily="66" charset="0"/>
              </a:rPr>
              <a:t>Mao Dies in 1976</a:t>
            </a:r>
          </a:p>
        </p:txBody>
      </p:sp>
      <p:sp>
        <p:nvSpPr>
          <p:cNvPr id="46083" name="Rectangle 3"/>
          <p:cNvSpPr>
            <a:spLocks noGrp="1" noChangeArrowheads="1"/>
          </p:cNvSpPr>
          <p:nvPr>
            <p:ph type="subTitle" idx="1"/>
          </p:nvPr>
        </p:nvSpPr>
        <p:spPr>
          <a:xfrm>
            <a:off x="0" y="838200"/>
            <a:ext cx="9144000" cy="6019800"/>
          </a:xfrm>
        </p:spPr>
        <p:txBody>
          <a:bodyPr/>
          <a:lstStyle/>
          <a:p>
            <a:pPr eaLnBrk="1" hangingPunct="1"/>
            <a:r>
              <a:rPr lang="en-US" altLang="en-US" b="1" smtClean="0">
                <a:solidFill>
                  <a:srgbClr val="FFFF00"/>
                </a:solidFill>
                <a:latin typeface="Comic Sans MS" pitchFamily="66" charset="0"/>
                <a:hlinkClick r:id="rId3"/>
              </a:rPr>
              <a:t>Mao’s Mausoleum</a:t>
            </a:r>
            <a:endParaRPr lang="en-US" altLang="en-US" b="1" smtClean="0">
              <a:solidFill>
                <a:srgbClr val="FFFF00"/>
              </a:solidFill>
              <a:latin typeface="Comic Sans MS" pitchFamily="66" charset="0"/>
            </a:endParaRPr>
          </a:p>
        </p:txBody>
      </p:sp>
      <p:pic>
        <p:nvPicPr>
          <p:cNvPr id="11268" name="Picture 4" descr="mao dea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487488"/>
            <a:ext cx="7239000" cy="531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animEffect transition="in" filter="dissolve">
                                      <p:cBhvr>
                                        <p:cTn id="7" dur="500"/>
                                        <p:tgtEl>
                                          <p:spTgt spid="4608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76200"/>
            <a:ext cx="7772400" cy="609600"/>
          </a:xfrm>
        </p:spPr>
        <p:txBody>
          <a:bodyPr/>
          <a:lstStyle/>
          <a:p>
            <a:pPr eaLnBrk="1" hangingPunct="1"/>
            <a:r>
              <a:rPr lang="en-US" altLang="en-US" b="1" smtClean="0">
                <a:solidFill>
                  <a:srgbClr val="FFFF00"/>
                </a:solidFill>
                <a:latin typeface="Comic Sans MS" pitchFamily="66" charset="0"/>
              </a:rPr>
              <a:t>1953: Five Year Plan</a:t>
            </a:r>
          </a:p>
        </p:txBody>
      </p:sp>
      <p:sp>
        <p:nvSpPr>
          <p:cNvPr id="7171" name="Rectangle 3"/>
          <p:cNvSpPr>
            <a:spLocks noGrp="1" noChangeArrowheads="1"/>
          </p:cNvSpPr>
          <p:nvPr>
            <p:ph type="subTitle" idx="1"/>
          </p:nvPr>
        </p:nvSpPr>
        <p:spPr>
          <a:xfrm>
            <a:off x="0" y="914400"/>
            <a:ext cx="9144000" cy="5943600"/>
          </a:xfrm>
        </p:spPr>
        <p:txBody>
          <a:bodyPr/>
          <a:lstStyle/>
          <a:p>
            <a:pPr eaLnBrk="1" hangingPunct="1">
              <a:buFont typeface="Webdings" pitchFamily="18" charset="2"/>
              <a:buChar char=""/>
            </a:pPr>
            <a:r>
              <a:rPr lang="en-US" altLang="en-US" sz="2800" smtClean="0">
                <a:solidFill>
                  <a:srgbClr val="FFFF00"/>
                </a:solidFill>
                <a:latin typeface="Comic Sans MS" pitchFamily="66" charset="0"/>
              </a:rPr>
              <a:t>Give land back to the peasants</a:t>
            </a:r>
          </a:p>
          <a:p>
            <a:pPr eaLnBrk="1" hangingPunct="1">
              <a:buFont typeface="Webdings" pitchFamily="18" charset="2"/>
              <a:buChar char=""/>
            </a:pPr>
            <a:endParaRPr lang="en-US" altLang="en-US" sz="2800" smtClean="0">
              <a:solidFill>
                <a:srgbClr val="FFFF00"/>
              </a:solidFill>
              <a:latin typeface="Comic Sans MS" pitchFamily="66" charset="0"/>
            </a:endParaRPr>
          </a:p>
          <a:p>
            <a:pPr eaLnBrk="1" hangingPunct="1">
              <a:buFont typeface="Webdings" pitchFamily="18" charset="2"/>
              <a:buChar char=""/>
            </a:pPr>
            <a:r>
              <a:rPr lang="en-US" altLang="en-US" sz="2800" smtClean="0">
                <a:solidFill>
                  <a:srgbClr val="FFFF00"/>
                </a:solidFill>
                <a:latin typeface="Comic Sans MS" pitchFamily="66" charset="0"/>
              </a:rPr>
              <a:t>Organized the peasants to attack landlords and seize their property</a:t>
            </a:r>
          </a:p>
          <a:p>
            <a:pPr eaLnBrk="1" hangingPunct="1">
              <a:buFont typeface="Webdings" pitchFamily="18" charset="2"/>
              <a:buNone/>
            </a:pPr>
            <a:endParaRPr lang="en-US" altLang="en-US" sz="2800" smtClean="0">
              <a:solidFill>
                <a:srgbClr val="FFFF00"/>
              </a:solidFill>
              <a:latin typeface="Comic Sans MS" pitchFamily="66" charset="0"/>
            </a:endParaRPr>
          </a:p>
          <a:p>
            <a:pPr eaLnBrk="1" hangingPunct="1">
              <a:buFont typeface="Webdings" pitchFamily="18" charset="2"/>
              <a:buChar char=""/>
            </a:pPr>
            <a:r>
              <a:rPr lang="en-US" altLang="en-US" sz="2800" smtClean="0">
                <a:solidFill>
                  <a:srgbClr val="FFFF00"/>
                </a:solidFill>
                <a:latin typeface="Comic Sans MS" pitchFamily="66" charset="0"/>
              </a:rPr>
              <a:t>Millions of people were killed.</a:t>
            </a:r>
          </a:p>
          <a:p>
            <a:pPr eaLnBrk="1" hangingPunct="1">
              <a:buFont typeface="Webdings" pitchFamily="18" charset="2"/>
              <a:buChar char=""/>
            </a:pPr>
            <a:endParaRPr lang="en-US" altLang="en-US" sz="2800" smtClean="0">
              <a:solidFill>
                <a:srgbClr val="FFFF00"/>
              </a:solidFill>
              <a:latin typeface="Comic Sans MS" pitchFamily="66" charset="0"/>
            </a:endParaRPr>
          </a:p>
          <a:p>
            <a:pPr eaLnBrk="1" hangingPunct="1">
              <a:buFont typeface="Webdings" pitchFamily="18" charset="2"/>
              <a:buChar char=""/>
            </a:pPr>
            <a:r>
              <a:rPr lang="en-US" altLang="en-US" sz="2800" smtClean="0">
                <a:solidFill>
                  <a:srgbClr val="FFFF00"/>
                </a:solidFill>
                <a:latin typeface="Comic Sans MS" pitchFamily="66" charset="0"/>
              </a:rPr>
              <a:t>Millions of acres of land were seized and redistributed to peasants.</a:t>
            </a:r>
          </a:p>
          <a:p>
            <a:pPr eaLnBrk="1" hangingPunct="1">
              <a:buFont typeface="Webdings" pitchFamily="18" charset="2"/>
              <a:buChar char=""/>
            </a:pPr>
            <a:endParaRPr lang="en-US" altLang="en-US" sz="2800" smtClean="0">
              <a:solidFill>
                <a:srgbClr val="FFFF00"/>
              </a:solidFill>
              <a:latin typeface="Comic Sans MS" pitchFamily="66" charset="0"/>
            </a:endParaRPr>
          </a:p>
          <a:p>
            <a:pPr eaLnBrk="1" hangingPunct="1">
              <a:buFont typeface="Webdings" pitchFamily="18" charset="2"/>
              <a:buChar char=""/>
            </a:pPr>
            <a:r>
              <a:rPr lang="en-US" altLang="en-US" sz="2800" smtClean="0">
                <a:solidFill>
                  <a:srgbClr val="FFFF00"/>
                </a:solidFill>
                <a:latin typeface="Comic Sans MS" pitchFamily="66" charset="0"/>
              </a:rPr>
              <a:t>They also invested heavily in industry such as coal and steel.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dissolve">
                                      <p:cBhvr>
                                        <p:cTn id="7" dur="500"/>
                                        <p:tgtEl>
                                          <p:spTgt spid="71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171">
                                            <p:txEl>
                                              <p:pRg st="2" end="2"/>
                                            </p:txEl>
                                          </p:spTgt>
                                        </p:tgtEl>
                                        <p:attrNameLst>
                                          <p:attrName>style.visibility</p:attrName>
                                        </p:attrNameLst>
                                      </p:cBhvr>
                                      <p:to>
                                        <p:strVal val="visible"/>
                                      </p:to>
                                    </p:set>
                                    <p:animEffect transition="in" filter="dissolve">
                                      <p:cBhvr>
                                        <p:cTn id="12" dur="500"/>
                                        <p:tgtEl>
                                          <p:spTgt spid="717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171">
                                            <p:txEl>
                                              <p:pRg st="4" end="4"/>
                                            </p:txEl>
                                          </p:spTgt>
                                        </p:tgtEl>
                                        <p:attrNameLst>
                                          <p:attrName>style.visibility</p:attrName>
                                        </p:attrNameLst>
                                      </p:cBhvr>
                                      <p:to>
                                        <p:strVal val="visible"/>
                                      </p:to>
                                    </p:set>
                                    <p:animEffect transition="in" filter="dissolve">
                                      <p:cBhvr>
                                        <p:cTn id="17" dur="500"/>
                                        <p:tgtEl>
                                          <p:spTgt spid="7171">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7171">
                                            <p:txEl>
                                              <p:pRg st="6" end="6"/>
                                            </p:txEl>
                                          </p:spTgt>
                                        </p:tgtEl>
                                        <p:attrNameLst>
                                          <p:attrName>style.visibility</p:attrName>
                                        </p:attrNameLst>
                                      </p:cBhvr>
                                      <p:to>
                                        <p:strVal val="visible"/>
                                      </p:to>
                                    </p:set>
                                    <p:animEffect transition="in" filter="dissolve">
                                      <p:cBhvr>
                                        <p:cTn id="22" dur="500"/>
                                        <p:tgtEl>
                                          <p:spTgt spid="7171">
                                            <p:txEl>
                                              <p:pRg st="6" end="6"/>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171">
                                            <p:txEl>
                                              <p:pRg st="8" end="8"/>
                                            </p:txEl>
                                          </p:spTgt>
                                        </p:tgtEl>
                                        <p:attrNameLst>
                                          <p:attrName>style.visibility</p:attrName>
                                        </p:attrNameLst>
                                      </p:cBhvr>
                                      <p:to>
                                        <p:strVal val="visible"/>
                                      </p:to>
                                    </p:set>
                                    <p:animEffect transition="in" filter="dissolve">
                                      <p:cBhvr>
                                        <p:cTn id="27" dur="500"/>
                                        <p:tgtEl>
                                          <p:spTgt spid="717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0"/>
            <a:ext cx="7772400" cy="533400"/>
          </a:xfrm>
        </p:spPr>
        <p:txBody>
          <a:bodyPr/>
          <a:lstStyle/>
          <a:p>
            <a:pPr eaLnBrk="1" hangingPunct="1"/>
            <a:r>
              <a:rPr lang="en-US" altLang="en-US" sz="3600" b="1" smtClean="0">
                <a:solidFill>
                  <a:srgbClr val="FFFF00"/>
                </a:solidFill>
                <a:latin typeface="Comic Sans MS" pitchFamily="66" charset="0"/>
              </a:rPr>
              <a:t>1958: Great Leap Forward</a:t>
            </a:r>
          </a:p>
        </p:txBody>
      </p:sp>
      <p:sp>
        <p:nvSpPr>
          <p:cNvPr id="9219" name="Rectangle 3"/>
          <p:cNvSpPr>
            <a:spLocks noGrp="1" noChangeArrowheads="1"/>
          </p:cNvSpPr>
          <p:nvPr>
            <p:ph type="subTitle" idx="1"/>
          </p:nvPr>
        </p:nvSpPr>
        <p:spPr>
          <a:xfrm>
            <a:off x="0" y="533400"/>
            <a:ext cx="9144000" cy="6324600"/>
          </a:xfrm>
        </p:spPr>
        <p:txBody>
          <a:bodyPr/>
          <a:lstStyle/>
          <a:p>
            <a:pPr eaLnBrk="1" hangingPunct="1">
              <a:lnSpc>
                <a:spcPct val="90000"/>
              </a:lnSpc>
              <a:buFontTx/>
              <a:buChar char="•"/>
            </a:pPr>
            <a:r>
              <a:rPr lang="en-US" altLang="en-US" sz="2800" smtClean="0">
                <a:solidFill>
                  <a:srgbClr val="FFFF00"/>
                </a:solidFill>
                <a:latin typeface="Comic Sans MS" pitchFamily="66" charset="0"/>
              </a:rPr>
              <a:t>Design to modernize China overnight</a:t>
            </a:r>
          </a:p>
          <a:p>
            <a:pPr eaLnBrk="1" hangingPunct="1">
              <a:lnSpc>
                <a:spcPct val="90000"/>
              </a:lnSpc>
            </a:pPr>
            <a:endParaRPr lang="en-US" altLang="en-US" sz="2800" b="1" smtClean="0">
              <a:solidFill>
                <a:srgbClr val="FFFF00"/>
              </a:solidFill>
              <a:latin typeface="Comic Sans MS" pitchFamily="66" charset="0"/>
            </a:endParaRPr>
          </a:p>
          <a:p>
            <a:pPr eaLnBrk="1" hangingPunct="1">
              <a:lnSpc>
                <a:spcPct val="90000"/>
              </a:lnSpc>
            </a:pPr>
            <a:r>
              <a:rPr lang="en-US" altLang="en-US" sz="2800" b="1" smtClean="0">
                <a:solidFill>
                  <a:srgbClr val="FFFF00"/>
                </a:solidFill>
                <a:latin typeface="Comic Sans MS" pitchFamily="66" charset="0"/>
              </a:rPr>
              <a:t>1</a:t>
            </a:r>
            <a:r>
              <a:rPr lang="en-US" altLang="en-US" sz="2800" b="1" baseline="30000" smtClean="0">
                <a:solidFill>
                  <a:srgbClr val="FFFF00"/>
                </a:solidFill>
                <a:latin typeface="Comic Sans MS" pitchFamily="66" charset="0"/>
              </a:rPr>
              <a:t>st</a:t>
            </a:r>
            <a:r>
              <a:rPr lang="en-US" altLang="en-US" sz="2800" b="1" smtClean="0">
                <a:solidFill>
                  <a:srgbClr val="FFFF00"/>
                </a:solidFill>
                <a:latin typeface="Comic Sans MS" pitchFamily="66" charset="0"/>
              </a:rPr>
              <a:t> major aspect:</a:t>
            </a:r>
          </a:p>
          <a:p>
            <a:pPr eaLnBrk="1" hangingPunct="1">
              <a:lnSpc>
                <a:spcPct val="90000"/>
              </a:lnSpc>
              <a:buFontTx/>
              <a:buChar char="•"/>
            </a:pPr>
            <a:r>
              <a:rPr lang="en-US" altLang="en-US" sz="2800" smtClean="0">
                <a:solidFill>
                  <a:srgbClr val="FFFF00"/>
                </a:solidFill>
                <a:latin typeface="Comic Sans MS" pitchFamily="66" charset="0"/>
              </a:rPr>
              <a:t>Created large collective farms called </a:t>
            </a:r>
            <a:r>
              <a:rPr lang="en-US" altLang="en-US" sz="2800" b="1" smtClean="0">
                <a:solidFill>
                  <a:srgbClr val="FFFF00"/>
                </a:solidFill>
                <a:latin typeface="Comic Sans MS" pitchFamily="66" charset="0"/>
              </a:rPr>
              <a:t>communes</a:t>
            </a:r>
          </a:p>
          <a:p>
            <a:pPr eaLnBrk="1" hangingPunct="1">
              <a:lnSpc>
                <a:spcPct val="90000"/>
              </a:lnSpc>
              <a:buFontTx/>
              <a:buChar char="•"/>
            </a:pPr>
            <a:r>
              <a:rPr lang="en-US" altLang="en-US" sz="2800" smtClean="0">
                <a:solidFill>
                  <a:srgbClr val="FFFF00"/>
                </a:solidFill>
                <a:latin typeface="Comic Sans MS" pitchFamily="66" charset="0"/>
              </a:rPr>
              <a:t>Apply principles of mass production and efficiency to agriculture</a:t>
            </a:r>
          </a:p>
          <a:p>
            <a:pPr eaLnBrk="1" hangingPunct="1">
              <a:lnSpc>
                <a:spcPct val="90000"/>
              </a:lnSpc>
            </a:pPr>
            <a:endParaRPr lang="en-US" altLang="en-US" sz="2800" b="1" smtClean="0">
              <a:solidFill>
                <a:srgbClr val="FFFF00"/>
              </a:solidFill>
              <a:latin typeface="Comic Sans MS" pitchFamily="66" charset="0"/>
            </a:endParaRPr>
          </a:p>
          <a:p>
            <a:pPr eaLnBrk="1" hangingPunct="1">
              <a:lnSpc>
                <a:spcPct val="90000"/>
              </a:lnSpc>
            </a:pPr>
            <a:r>
              <a:rPr lang="en-US" altLang="en-US" sz="2800" b="1" smtClean="0">
                <a:solidFill>
                  <a:srgbClr val="FFFF00"/>
                </a:solidFill>
                <a:latin typeface="Comic Sans MS" pitchFamily="66" charset="0"/>
              </a:rPr>
              <a:t>2</a:t>
            </a:r>
            <a:r>
              <a:rPr lang="en-US" altLang="en-US" sz="2800" b="1" baseline="30000" smtClean="0">
                <a:solidFill>
                  <a:srgbClr val="FFFF00"/>
                </a:solidFill>
                <a:latin typeface="Comic Sans MS" pitchFamily="66" charset="0"/>
              </a:rPr>
              <a:t>nd</a:t>
            </a:r>
            <a:r>
              <a:rPr lang="en-US" altLang="en-US" sz="2800" b="1" smtClean="0">
                <a:solidFill>
                  <a:srgbClr val="FFFF00"/>
                </a:solidFill>
                <a:latin typeface="Comic Sans MS" pitchFamily="66" charset="0"/>
              </a:rPr>
              <a:t> major aspect:</a:t>
            </a:r>
          </a:p>
          <a:p>
            <a:pPr eaLnBrk="1" hangingPunct="1">
              <a:lnSpc>
                <a:spcPct val="90000"/>
              </a:lnSpc>
              <a:buFontTx/>
              <a:buChar char="•"/>
            </a:pPr>
            <a:r>
              <a:rPr lang="en-US" altLang="en-US" sz="2800" smtClean="0">
                <a:solidFill>
                  <a:srgbClr val="FFFF00"/>
                </a:solidFill>
                <a:latin typeface="Comic Sans MS" pitchFamily="66" charset="0"/>
              </a:rPr>
              <a:t>Industrial experts were sent into the countryside to teach peasants to build small blast furnaces to produce steel</a:t>
            </a:r>
          </a:p>
          <a:p>
            <a:pPr eaLnBrk="1" hangingPunct="1">
              <a:lnSpc>
                <a:spcPct val="90000"/>
              </a:lnSpc>
            </a:pPr>
            <a:endParaRPr lang="en-US" altLang="en-US" sz="2800" b="1" smtClean="0">
              <a:solidFill>
                <a:srgbClr val="FFFF00"/>
              </a:solidFill>
              <a:latin typeface="Comic Sans MS" pitchFamily="66" charset="0"/>
            </a:endParaRPr>
          </a:p>
          <a:p>
            <a:pPr eaLnBrk="1" hangingPunct="1">
              <a:lnSpc>
                <a:spcPct val="90000"/>
              </a:lnSpc>
            </a:pPr>
            <a:r>
              <a:rPr lang="en-US" altLang="en-US" sz="2800" b="1" smtClean="0">
                <a:solidFill>
                  <a:srgbClr val="FFFF00"/>
                </a:solidFill>
                <a:latin typeface="Comic Sans MS" pitchFamily="66" charset="0"/>
              </a:rPr>
              <a:t>Outcome:</a:t>
            </a:r>
          </a:p>
          <a:p>
            <a:pPr eaLnBrk="1" hangingPunct="1">
              <a:lnSpc>
                <a:spcPct val="90000"/>
              </a:lnSpc>
              <a:buFontTx/>
              <a:buChar char="•"/>
            </a:pPr>
            <a:r>
              <a:rPr lang="en-US" altLang="en-US" sz="2800" smtClean="0">
                <a:solidFill>
                  <a:srgbClr val="FFFF00"/>
                </a:solidFill>
                <a:latin typeface="Comic Sans MS" pitchFamily="66" charset="0"/>
              </a:rPr>
              <a:t>Within 4 months 1 million backyards had furnaces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dissolve">
                                      <p:cBhvr>
                                        <p:cTn id="7" dur="500"/>
                                        <p:tgtEl>
                                          <p:spTgt spid="92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219">
                                            <p:txEl>
                                              <p:pRg st="2" end="2"/>
                                            </p:txEl>
                                          </p:spTgt>
                                        </p:tgtEl>
                                        <p:attrNameLst>
                                          <p:attrName>style.visibility</p:attrName>
                                        </p:attrNameLst>
                                      </p:cBhvr>
                                      <p:to>
                                        <p:strVal val="visible"/>
                                      </p:to>
                                    </p:set>
                                    <p:animEffect transition="in" filter="dissolve">
                                      <p:cBhvr>
                                        <p:cTn id="12" dur="500"/>
                                        <p:tgtEl>
                                          <p:spTgt spid="921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219">
                                            <p:txEl>
                                              <p:pRg st="3" end="3"/>
                                            </p:txEl>
                                          </p:spTgt>
                                        </p:tgtEl>
                                        <p:attrNameLst>
                                          <p:attrName>style.visibility</p:attrName>
                                        </p:attrNameLst>
                                      </p:cBhvr>
                                      <p:to>
                                        <p:strVal val="visible"/>
                                      </p:to>
                                    </p:set>
                                    <p:animEffect transition="in" filter="dissolve">
                                      <p:cBhvr>
                                        <p:cTn id="17" dur="500"/>
                                        <p:tgtEl>
                                          <p:spTgt spid="921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219">
                                            <p:txEl>
                                              <p:pRg st="4" end="4"/>
                                            </p:txEl>
                                          </p:spTgt>
                                        </p:tgtEl>
                                        <p:attrNameLst>
                                          <p:attrName>style.visibility</p:attrName>
                                        </p:attrNameLst>
                                      </p:cBhvr>
                                      <p:to>
                                        <p:strVal val="visible"/>
                                      </p:to>
                                    </p:set>
                                    <p:animEffect transition="in" filter="dissolve">
                                      <p:cBhvr>
                                        <p:cTn id="22" dur="500"/>
                                        <p:tgtEl>
                                          <p:spTgt spid="9219">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219">
                                            <p:txEl>
                                              <p:pRg st="6" end="6"/>
                                            </p:txEl>
                                          </p:spTgt>
                                        </p:tgtEl>
                                        <p:attrNameLst>
                                          <p:attrName>style.visibility</p:attrName>
                                        </p:attrNameLst>
                                      </p:cBhvr>
                                      <p:to>
                                        <p:strVal val="visible"/>
                                      </p:to>
                                    </p:set>
                                    <p:animEffect transition="in" filter="dissolve">
                                      <p:cBhvr>
                                        <p:cTn id="27" dur="500"/>
                                        <p:tgtEl>
                                          <p:spTgt spid="9219">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9219">
                                            <p:txEl>
                                              <p:pRg st="7" end="7"/>
                                            </p:txEl>
                                          </p:spTgt>
                                        </p:tgtEl>
                                        <p:attrNameLst>
                                          <p:attrName>style.visibility</p:attrName>
                                        </p:attrNameLst>
                                      </p:cBhvr>
                                      <p:to>
                                        <p:strVal val="visible"/>
                                      </p:to>
                                    </p:set>
                                    <p:animEffect transition="in" filter="dissolve">
                                      <p:cBhvr>
                                        <p:cTn id="32" dur="500"/>
                                        <p:tgtEl>
                                          <p:spTgt spid="9219">
                                            <p:txEl>
                                              <p:pRg st="7" end="7"/>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9219">
                                            <p:txEl>
                                              <p:pRg st="9" end="9"/>
                                            </p:txEl>
                                          </p:spTgt>
                                        </p:tgtEl>
                                        <p:attrNameLst>
                                          <p:attrName>style.visibility</p:attrName>
                                        </p:attrNameLst>
                                      </p:cBhvr>
                                      <p:to>
                                        <p:strVal val="visible"/>
                                      </p:to>
                                    </p:set>
                                    <p:animEffect transition="in" filter="dissolve">
                                      <p:cBhvr>
                                        <p:cTn id="37" dur="500"/>
                                        <p:tgtEl>
                                          <p:spTgt spid="9219">
                                            <p:txEl>
                                              <p:pRg st="9" end="9"/>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9219">
                                            <p:txEl>
                                              <p:pRg st="10" end="10"/>
                                            </p:txEl>
                                          </p:spTgt>
                                        </p:tgtEl>
                                        <p:attrNameLst>
                                          <p:attrName>style.visibility</p:attrName>
                                        </p:attrNameLst>
                                      </p:cBhvr>
                                      <p:to>
                                        <p:strVal val="visible"/>
                                      </p:to>
                                    </p:set>
                                    <p:animEffect transition="in" filter="dissolve">
                                      <p:cBhvr>
                                        <p:cTn id="42" dur="500"/>
                                        <p:tgtEl>
                                          <p:spTgt spid="9219">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0" y="76200"/>
            <a:ext cx="9144000" cy="1981200"/>
          </a:xfrm>
        </p:spPr>
        <p:txBody>
          <a:bodyPr/>
          <a:lstStyle/>
          <a:p>
            <a:pPr eaLnBrk="1" hangingPunct="1"/>
            <a:r>
              <a:rPr lang="en-US" altLang="en-US" b="1" smtClean="0">
                <a:solidFill>
                  <a:srgbClr val="FFFF00"/>
                </a:solidFill>
                <a:latin typeface="Comic Sans MS" pitchFamily="66" charset="0"/>
              </a:rPr>
              <a:t>Propaganda: used to keep Chinese people excited about the plan</a:t>
            </a:r>
          </a:p>
        </p:txBody>
      </p:sp>
      <p:pic>
        <p:nvPicPr>
          <p:cNvPr id="5123" name="Picture 3" descr="great leap forwa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1400" y="2000250"/>
            <a:ext cx="7112000" cy="487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152400"/>
            <a:ext cx="7772400" cy="762000"/>
          </a:xfrm>
        </p:spPr>
        <p:txBody>
          <a:bodyPr/>
          <a:lstStyle/>
          <a:p>
            <a:pPr eaLnBrk="1" hangingPunct="1"/>
            <a:r>
              <a:rPr lang="en-US" altLang="en-US" b="1" smtClean="0">
                <a:solidFill>
                  <a:srgbClr val="FFFF00"/>
                </a:solidFill>
                <a:latin typeface="Comic Sans MS" pitchFamily="66" charset="0"/>
              </a:rPr>
              <a:t>More Propaganda</a:t>
            </a:r>
          </a:p>
        </p:txBody>
      </p:sp>
      <p:pic>
        <p:nvPicPr>
          <p:cNvPr id="6147" name="Picture 3" descr="glf0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274763"/>
            <a:ext cx="8077200"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685800" y="228600"/>
            <a:ext cx="7772400" cy="935038"/>
          </a:xfrm>
        </p:spPr>
        <p:txBody>
          <a:bodyPr/>
          <a:lstStyle/>
          <a:p>
            <a:pPr eaLnBrk="1" hangingPunct="1"/>
            <a:r>
              <a:rPr lang="en-US" altLang="en-US" b="1" smtClean="0">
                <a:solidFill>
                  <a:srgbClr val="FFFF00"/>
                </a:solidFill>
                <a:latin typeface="Comic Sans MS" pitchFamily="66" charset="0"/>
              </a:rPr>
              <a:t>Outcome</a:t>
            </a:r>
          </a:p>
        </p:txBody>
      </p:sp>
      <p:sp>
        <p:nvSpPr>
          <p:cNvPr id="34819" name="Rectangle 3"/>
          <p:cNvSpPr>
            <a:spLocks noGrp="1" noChangeArrowheads="1"/>
          </p:cNvSpPr>
          <p:nvPr>
            <p:ph type="subTitle" idx="1"/>
          </p:nvPr>
        </p:nvSpPr>
        <p:spPr>
          <a:xfrm>
            <a:off x="228600" y="1219200"/>
            <a:ext cx="8686800" cy="5105400"/>
          </a:xfrm>
        </p:spPr>
        <p:txBody>
          <a:bodyPr/>
          <a:lstStyle/>
          <a:p>
            <a:pPr eaLnBrk="1" hangingPunct="1">
              <a:buFont typeface="Webdings" pitchFamily="18" charset="2"/>
              <a:buChar char=""/>
            </a:pPr>
            <a:r>
              <a:rPr lang="en-US" altLang="en-US" smtClean="0">
                <a:solidFill>
                  <a:srgbClr val="FFFF00"/>
                </a:solidFill>
                <a:latin typeface="Comic Sans MS" pitchFamily="66" charset="0"/>
              </a:rPr>
              <a:t>People give false reports on agriculture to Mao</a:t>
            </a:r>
          </a:p>
          <a:p>
            <a:pPr eaLnBrk="1" hangingPunct="1">
              <a:buFont typeface="Webdings" pitchFamily="18" charset="2"/>
              <a:buChar char=""/>
            </a:pPr>
            <a:endParaRPr lang="en-US" altLang="en-US" smtClean="0">
              <a:solidFill>
                <a:srgbClr val="FFFF00"/>
              </a:solidFill>
              <a:latin typeface="Comic Sans MS" pitchFamily="66" charset="0"/>
            </a:endParaRPr>
          </a:p>
          <a:p>
            <a:pPr eaLnBrk="1" hangingPunct="1">
              <a:buFont typeface="Webdings" pitchFamily="18" charset="2"/>
              <a:buChar char=""/>
            </a:pPr>
            <a:r>
              <a:rPr lang="en-US" altLang="en-US" smtClean="0">
                <a:solidFill>
                  <a:srgbClr val="FFFF00"/>
                </a:solidFill>
                <a:latin typeface="Comic Sans MS" pitchFamily="66" charset="0"/>
              </a:rPr>
              <a:t>Mao begins to tax the people</a:t>
            </a:r>
          </a:p>
          <a:p>
            <a:pPr eaLnBrk="1" hangingPunct="1">
              <a:buFont typeface="Webdings" pitchFamily="18" charset="2"/>
              <a:buChar char=""/>
            </a:pPr>
            <a:endParaRPr lang="en-US" altLang="en-US" smtClean="0">
              <a:solidFill>
                <a:srgbClr val="FFFF00"/>
              </a:solidFill>
              <a:latin typeface="Comic Sans MS" pitchFamily="66" charset="0"/>
            </a:endParaRPr>
          </a:p>
          <a:p>
            <a:pPr eaLnBrk="1" hangingPunct="1">
              <a:buFont typeface="Webdings" pitchFamily="18" charset="2"/>
              <a:buChar char=""/>
            </a:pPr>
            <a:r>
              <a:rPr lang="en-US" altLang="en-US" smtClean="0">
                <a:solidFill>
                  <a:srgbClr val="FFFF00"/>
                </a:solidFill>
                <a:latin typeface="Comic Sans MS" pitchFamily="66" charset="0"/>
              </a:rPr>
              <a:t>20 million people die of hunger between 1958-1960</a:t>
            </a:r>
          </a:p>
          <a:p>
            <a:pPr eaLnBrk="1" hangingPunct="1">
              <a:buFont typeface="Webdings" pitchFamily="18" charset="2"/>
              <a:buChar char=""/>
            </a:pPr>
            <a:endParaRPr lang="en-US" altLang="en-US" smtClean="0">
              <a:solidFill>
                <a:srgbClr val="FFFF00"/>
              </a:solidFill>
              <a:latin typeface="Comic Sans MS" pitchFamily="66" charset="0"/>
            </a:endParaRPr>
          </a:p>
          <a:p>
            <a:pPr eaLnBrk="1" hangingPunct="1">
              <a:buFont typeface="Webdings" pitchFamily="18" charset="2"/>
              <a:buChar char=""/>
            </a:pPr>
            <a:r>
              <a:rPr lang="en-US" altLang="en-US" smtClean="0">
                <a:solidFill>
                  <a:srgbClr val="FFFF00"/>
                </a:solidFill>
                <a:latin typeface="Comic Sans MS" pitchFamily="66" charset="0"/>
              </a:rPr>
              <a:t>Mao resigned as head of the government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Effect transition="in" filter="dissolve">
                                      <p:cBhvr>
                                        <p:cTn id="7" dur="500"/>
                                        <p:tgtEl>
                                          <p:spTgt spid="348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4819">
                                            <p:txEl>
                                              <p:pRg st="2" end="2"/>
                                            </p:txEl>
                                          </p:spTgt>
                                        </p:tgtEl>
                                        <p:attrNameLst>
                                          <p:attrName>style.visibility</p:attrName>
                                        </p:attrNameLst>
                                      </p:cBhvr>
                                      <p:to>
                                        <p:strVal val="visible"/>
                                      </p:to>
                                    </p:set>
                                    <p:animEffect transition="in" filter="dissolve">
                                      <p:cBhvr>
                                        <p:cTn id="12" dur="500"/>
                                        <p:tgtEl>
                                          <p:spTgt spid="3481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4819">
                                            <p:txEl>
                                              <p:pRg st="4" end="4"/>
                                            </p:txEl>
                                          </p:spTgt>
                                        </p:tgtEl>
                                        <p:attrNameLst>
                                          <p:attrName>style.visibility</p:attrName>
                                        </p:attrNameLst>
                                      </p:cBhvr>
                                      <p:to>
                                        <p:strVal val="visible"/>
                                      </p:to>
                                    </p:set>
                                    <p:animEffect transition="in" filter="dissolve">
                                      <p:cBhvr>
                                        <p:cTn id="17" dur="500"/>
                                        <p:tgtEl>
                                          <p:spTgt spid="34819">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4819">
                                            <p:txEl>
                                              <p:pRg st="6" end="6"/>
                                            </p:txEl>
                                          </p:spTgt>
                                        </p:tgtEl>
                                        <p:attrNameLst>
                                          <p:attrName>style.visibility</p:attrName>
                                        </p:attrNameLst>
                                      </p:cBhvr>
                                      <p:to>
                                        <p:strVal val="visible"/>
                                      </p:to>
                                    </p:set>
                                    <p:animEffect transition="in" filter="dissolve">
                                      <p:cBhvr>
                                        <p:cTn id="22" dur="500"/>
                                        <p:tgtEl>
                                          <p:spTgt spid="3481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194" name="Picture 2" descr="china-fla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0"/>
            <a:ext cx="43434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5" name="Picture 3" descr="ussr"/>
          <p:cNvPicPr>
            <a:picLocks noChangeAspect="1" noChangeArrowheads="1"/>
          </p:cNvPicPr>
          <p:nvPr/>
        </p:nvPicPr>
        <p:blipFill>
          <a:blip r:embed="rId4">
            <a:extLst>
              <a:ext uri="{28A0092B-C50C-407E-A947-70E740481C1C}">
                <a14:useLocalDpi xmlns:a14="http://schemas.microsoft.com/office/drawing/2010/main" val="0"/>
              </a:ext>
            </a:extLst>
          </a:blip>
          <a:srcRect b="6757"/>
          <a:stretch>
            <a:fillRect/>
          </a:stretch>
        </p:blipFill>
        <p:spPr bwMode="auto">
          <a:xfrm>
            <a:off x="0" y="0"/>
            <a:ext cx="4343400" cy="281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6" name="Rectangle 4"/>
          <p:cNvSpPr>
            <a:spLocks noGrp="1" noChangeArrowheads="1"/>
          </p:cNvSpPr>
          <p:nvPr>
            <p:ph type="subTitle" idx="1"/>
          </p:nvPr>
        </p:nvSpPr>
        <p:spPr>
          <a:xfrm>
            <a:off x="0" y="2667000"/>
            <a:ext cx="9144000" cy="4114800"/>
          </a:xfrm>
          <a:solidFill>
            <a:srgbClr val="FFFF00"/>
          </a:solidFill>
        </p:spPr>
        <p:txBody>
          <a:bodyPr/>
          <a:lstStyle/>
          <a:p>
            <a:pPr eaLnBrk="1" hangingPunct="1">
              <a:buFont typeface="Webdings" pitchFamily="18" charset="2"/>
              <a:buChar char=""/>
            </a:pPr>
            <a:r>
              <a:rPr lang="en-US" altLang="en-US" sz="2400" smtClean="0">
                <a:solidFill>
                  <a:srgbClr val="FF0000"/>
                </a:solidFill>
                <a:latin typeface="Comic Sans MS" pitchFamily="66" charset="0"/>
              </a:rPr>
              <a:t>After Stalin’s death, Khrushchev took over as leader of the Soviet Union.</a:t>
            </a:r>
          </a:p>
          <a:p>
            <a:pPr eaLnBrk="1" hangingPunct="1">
              <a:buFont typeface="Webdings" pitchFamily="18" charset="2"/>
              <a:buChar char=""/>
            </a:pPr>
            <a:r>
              <a:rPr lang="en-US" altLang="en-US" sz="2400" smtClean="0">
                <a:solidFill>
                  <a:srgbClr val="FF0000"/>
                </a:solidFill>
                <a:latin typeface="Comic Sans MS" pitchFamily="66" charset="0"/>
              </a:rPr>
              <a:t>The Soviet Union began pursuing more open relations with the West.</a:t>
            </a:r>
          </a:p>
          <a:p>
            <a:pPr eaLnBrk="1" hangingPunct="1">
              <a:buFont typeface="Webdings" pitchFamily="18" charset="2"/>
              <a:buChar char=""/>
            </a:pPr>
            <a:r>
              <a:rPr lang="en-US" altLang="en-US" sz="2400" smtClean="0">
                <a:solidFill>
                  <a:srgbClr val="FF0000"/>
                </a:solidFill>
                <a:latin typeface="Comic Sans MS" pitchFamily="66" charset="0"/>
              </a:rPr>
              <a:t>1960: The Soviets withdrew all of their technicians that had been helping with Chinese industrialization.</a:t>
            </a:r>
          </a:p>
          <a:p>
            <a:pPr eaLnBrk="1" hangingPunct="1">
              <a:buFont typeface="Webdings" pitchFamily="18" charset="2"/>
              <a:buChar char=""/>
            </a:pPr>
            <a:r>
              <a:rPr lang="en-US" altLang="en-US" sz="2400" smtClean="0">
                <a:solidFill>
                  <a:srgbClr val="FF0000"/>
                </a:solidFill>
                <a:latin typeface="Comic Sans MS" pitchFamily="66" charset="0"/>
              </a:rPr>
              <a:t>Mao began to see the Soviet Union as China’s greatest enemy.</a:t>
            </a:r>
          </a:p>
          <a:p>
            <a:pPr eaLnBrk="1" hangingPunct="1">
              <a:buFont typeface="Webdings" pitchFamily="18" charset="2"/>
              <a:buChar char=""/>
            </a:pPr>
            <a:r>
              <a:rPr lang="en-US" altLang="en-US" sz="2400" smtClean="0">
                <a:solidFill>
                  <a:srgbClr val="FF0000"/>
                </a:solidFill>
                <a:latin typeface="Comic Sans MS" pitchFamily="66" charset="0"/>
              </a:rPr>
              <a:t>During the 1960’s and 1970’s the two countries fought each other in multiple border skirmishes.</a:t>
            </a:r>
          </a:p>
        </p:txBody>
      </p:sp>
      <p:sp>
        <p:nvSpPr>
          <p:cNvPr id="8197" name="Rectangle 5"/>
          <p:cNvSpPr>
            <a:spLocks noGrp="1" noChangeArrowheads="1"/>
          </p:cNvSpPr>
          <p:nvPr>
            <p:ph type="ctrTitle"/>
          </p:nvPr>
        </p:nvSpPr>
        <p:spPr>
          <a:xfrm>
            <a:off x="228600" y="1600200"/>
            <a:ext cx="8686800" cy="685800"/>
          </a:xfrm>
          <a:noFill/>
        </p:spPr>
        <p:txBody>
          <a:bodyPr/>
          <a:lstStyle/>
          <a:p>
            <a:pPr eaLnBrk="1" hangingPunct="1"/>
            <a:r>
              <a:rPr lang="en-US" altLang="en-US" b="1" smtClean="0">
                <a:solidFill>
                  <a:srgbClr val="FFFF00"/>
                </a:solidFill>
                <a:latin typeface="Comic Sans MS" pitchFamily="66" charset="0"/>
              </a:rPr>
              <a:t>Soviet Union and China Split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8676">
                                            <p:txEl>
                                              <p:pRg st="0" end="0"/>
                                            </p:txEl>
                                          </p:spTgt>
                                        </p:tgtEl>
                                        <p:attrNameLst>
                                          <p:attrName>style.visibility</p:attrName>
                                        </p:attrNameLst>
                                      </p:cBhvr>
                                      <p:to>
                                        <p:strVal val="visible"/>
                                      </p:to>
                                    </p:set>
                                    <p:animEffect transition="in" filter="dissolve">
                                      <p:cBhvr>
                                        <p:cTn id="7" dur="500"/>
                                        <p:tgtEl>
                                          <p:spTgt spid="2867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8676">
                                            <p:txEl>
                                              <p:pRg st="1" end="1"/>
                                            </p:txEl>
                                          </p:spTgt>
                                        </p:tgtEl>
                                        <p:attrNameLst>
                                          <p:attrName>style.visibility</p:attrName>
                                        </p:attrNameLst>
                                      </p:cBhvr>
                                      <p:to>
                                        <p:strVal val="visible"/>
                                      </p:to>
                                    </p:set>
                                    <p:animEffect transition="in" filter="dissolve">
                                      <p:cBhvr>
                                        <p:cTn id="12" dur="500"/>
                                        <p:tgtEl>
                                          <p:spTgt spid="2867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8676">
                                            <p:txEl>
                                              <p:pRg st="2" end="2"/>
                                            </p:txEl>
                                          </p:spTgt>
                                        </p:tgtEl>
                                        <p:attrNameLst>
                                          <p:attrName>style.visibility</p:attrName>
                                        </p:attrNameLst>
                                      </p:cBhvr>
                                      <p:to>
                                        <p:strVal val="visible"/>
                                      </p:to>
                                    </p:set>
                                    <p:animEffect transition="in" filter="dissolve">
                                      <p:cBhvr>
                                        <p:cTn id="17" dur="500"/>
                                        <p:tgtEl>
                                          <p:spTgt spid="2867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8676">
                                            <p:txEl>
                                              <p:pRg st="3" end="3"/>
                                            </p:txEl>
                                          </p:spTgt>
                                        </p:tgtEl>
                                        <p:attrNameLst>
                                          <p:attrName>style.visibility</p:attrName>
                                        </p:attrNameLst>
                                      </p:cBhvr>
                                      <p:to>
                                        <p:strVal val="visible"/>
                                      </p:to>
                                    </p:set>
                                    <p:animEffect transition="in" filter="dissolve">
                                      <p:cBhvr>
                                        <p:cTn id="22" dur="500"/>
                                        <p:tgtEl>
                                          <p:spTgt spid="28676">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8676">
                                            <p:txEl>
                                              <p:pRg st="4" end="4"/>
                                            </p:txEl>
                                          </p:spTgt>
                                        </p:tgtEl>
                                        <p:attrNameLst>
                                          <p:attrName>style.visibility</p:attrName>
                                        </p:attrNameLst>
                                      </p:cBhvr>
                                      <p:to>
                                        <p:strVal val="visible"/>
                                      </p:to>
                                    </p:set>
                                    <p:animEffect transition="in" filter="dissolve">
                                      <p:cBhvr>
                                        <p:cTn id="27" dur="500"/>
                                        <p:tgtEl>
                                          <p:spTgt spid="2867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685800" y="57150"/>
            <a:ext cx="7772400" cy="704850"/>
          </a:xfrm>
        </p:spPr>
        <p:txBody>
          <a:bodyPr/>
          <a:lstStyle/>
          <a:p>
            <a:pPr eaLnBrk="1" hangingPunct="1"/>
            <a:r>
              <a:rPr lang="en-US" altLang="en-US" b="1" smtClean="0">
                <a:solidFill>
                  <a:srgbClr val="FFFF00"/>
                </a:solidFill>
                <a:latin typeface="Comic Sans MS" pitchFamily="66" charset="0"/>
              </a:rPr>
              <a:t>The Return of Mao</a:t>
            </a:r>
          </a:p>
        </p:txBody>
      </p:sp>
      <p:sp>
        <p:nvSpPr>
          <p:cNvPr id="17411" name="Rectangle 3"/>
          <p:cNvSpPr>
            <a:spLocks noGrp="1" noChangeArrowheads="1"/>
          </p:cNvSpPr>
          <p:nvPr>
            <p:ph type="subTitle" idx="1"/>
          </p:nvPr>
        </p:nvSpPr>
        <p:spPr>
          <a:xfrm>
            <a:off x="228600" y="990600"/>
            <a:ext cx="8915400" cy="5638800"/>
          </a:xfrm>
        </p:spPr>
        <p:txBody>
          <a:bodyPr/>
          <a:lstStyle/>
          <a:p>
            <a:pPr marL="457200" indent="-457200" eaLnBrk="1" hangingPunct="1">
              <a:buSzPct val="96000"/>
              <a:buFont typeface="Webdings" pitchFamily="18" charset="2"/>
              <a:buChar char=""/>
            </a:pPr>
            <a:r>
              <a:rPr lang="en-US" altLang="en-US" smtClean="0">
                <a:solidFill>
                  <a:srgbClr val="FFFF00"/>
                </a:solidFill>
                <a:latin typeface="Comic Sans MS" pitchFamily="66" charset="0"/>
              </a:rPr>
              <a:t>1964: Mao’s Little Red Book is published</a:t>
            </a:r>
          </a:p>
          <a:p>
            <a:pPr marL="457200" indent="-457200" eaLnBrk="1" hangingPunct="1">
              <a:buSzPct val="96000"/>
              <a:buFont typeface="Webdings" pitchFamily="18" charset="2"/>
              <a:buChar char=""/>
            </a:pPr>
            <a:endParaRPr lang="en-US" altLang="en-US" smtClean="0">
              <a:solidFill>
                <a:srgbClr val="FFFF00"/>
              </a:solidFill>
              <a:latin typeface="Comic Sans MS" pitchFamily="66" charset="0"/>
            </a:endParaRPr>
          </a:p>
          <a:p>
            <a:pPr marL="457200" indent="-457200" eaLnBrk="1" hangingPunct="1">
              <a:buSzPct val="96000"/>
              <a:buFont typeface="Webdings" pitchFamily="18" charset="2"/>
              <a:buChar char=""/>
            </a:pPr>
            <a:r>
              <a:rPr lang="en-US" altLang="en-US" smtClean="0">
                <a:solidFill>
                  <a:srgbClr val="FFFF00"/>
                </a:solidFill>
                <a:latin typeface="Comic Sans MS" pitchFamily="66" charset="0"/>
              </a:rPr>
              <a:t> Book of his speeches and his communist philosophy.</a:t>
            </a:r>
          </a:p>
          <a:p>
            <a:pPr marL="457200" indent="-457200" eaLnBrk="1" hangingPunct="1">
              <a:buSzPct val="96000"/>
              <a:buFont typeface="Webdings" pitchFamily="18" charset="2"/>
              <a:buChar char=""/>
            </a:pPr>
            <a:endParaRPr lang="en-US" altLang="en-US" smtClean="0">
              <a:solidFill>
                <a:srgbClr val="FFFF00"/>
              </a:solidFill>
              <a:latin typeface="Comic Sans MS" pitchFamily="66" charset="0"/>
            </a:endParaRPr>
          </a:p>
          <a:p>
            <a:pPr marL="457200" indent="-457200" eaLnBrk="1" hangingPunct="1">
              <a:buSzPct val="96000"/>
              <a:buFont typeface="Webdings" pitchFamily="18" charset="2"/>
              <a:buChar char=""/>
            </a:pPr>
            <a:r>
              <a:rPr lang="en-US" altLang="en-US" smtClean="0">
                <a:solidFill>
                  <a:srgbClr val="FFFF00"/>
                </a:solidFill>
                <a:latin typeface="Comic Sans MS" pitchFamily="66" charset="0"/>
              </a:rPr>
              <a:t>Used by the People’s Liberation Army for inspiration.</a:t>
            </a:r>
          </a:p>
          <a:p>
            <a:pPr marL="457200" indent="-457200" eaLnBrk="1" hangingPunct="1">
              <a:buSzPct val="96000"/>
              <a:buFont typeface="Webdings" pitchFamily="18" charset="2"/>
              <a:buChar char=""/>
            </a:pPr>
            <a:endParaRPr lang="en-US" altLang="en-US" smtClean="0">
              <a:solidFill>
                <a:srgbClr val="FFFF00"/>
              </a:solidFill>
              <a:latin typeface="Comic Sans MS" pitchFamily="66" charset="0"/>
            </a:endParaRPr>
          </a:p>
          <a:p>
            <a:pPr marL="457200" indent="-457200" eaLnBrk="1" hangingPunct="1">
              <a:buSzPct val="96000"/>
              <a:buFont typeface="Webdings" pitchFamily="18" charset="2"/>
              <a:buChar char=""/>
            </a:pPr>
            <a:r>
              <a:rPr lang="en-US" altLang="en-US" smtClean="0">
                <a:solidFill>
                  <a:srgbClr val="FFFF00"/>
                </a:solidFill>
                <a:latin typeface="Comic Sans MS" pitchFamily="66" charset="0"/>
              </a:rPr>
              <a:t>The army encouraged the people to study the book and follow Mao’s teachings.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dissolve">
                                      <p:cBhvr>
                                        <p:cTn id="7" dur="500"/>
                                        <p:tgtEl>
                                          <p:spTgt spid="174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411">
                                            <p:txEl>
                                              <p:pRg st="2" end="2"/>
                                            </p:txEl>
                                          </p:spTgt>
                                        </p:tgtEl>
                                        <p:attrNameLst>
                                          <p:attrName>style.visibility</p:attrName>
                                        </p:attrNameLst>
                                      </p:cBhvr>
                                      <p:to>
                                        <p:strVal val="visible"/>
                                      </p:to>
                                    </p:set>
                                    <p:animEffect transition="in" filter="dissolve">
                                      <p:cBhvr>
                                        <p:cTn id="12" dur="500"/>
                                        <p:tgtEl>
                                          <p:spTgt spid="1741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411">
                                            <p:txEl>
                                              <p:pRg st="4" end="4"/>
                                            </p:txEl>
                                          </p:spTgt>
                                        </p:tgtEl>
                                        <p:attrNameLst>
                                          <p:attrName>style.visibility</p:attrName>
                                        </p:attrNameLst>
                                      </p:cBhvr>
                                      <p:to>
                                        <p:strVal val="visible"/>
                                      </p:to>
                                    </p:set>
                                    <p:animEffect transition="in" filter="dissolve">
                                      <p:cBhvr>
                                        <p:cTn id="17" dur="500"/>
                                        <p:tgtEl>
                                          <p:spTgt spid="17411">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7411">
                                            <p:txEl>
                                              <p:pRg st="6" end="6"/>
                                            </p:txEl>
                                          </p:spTgt>
                                        </p:tgtEl>
                                        <p:attrNameLst>
                                          <p:attrName>style.visibility</p:attrName>
                                        </p:attrNameLst>
                                      </p:cBhvr>
                                      <p:to>
                                        <p:strVal val="visible"/>
                                      </p:to>
                                    </p:set>
                                    <p:animEffect transition="in" filter="dissolve">
                                      <p:cBhvr>
                                        <p:cTn id="22" dur="500"/>
                                        <p:tgtEl>
                                          <p:spTgt spid="1741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685800" y="0"/>
            <a:ext cx="7772400" cy="1143000"/>
          </a:xfrm>
        </p:spPr>
        <p:txBody>
          <a:bodyPr/>
          <a:lstStyle/>
          <a:p>
            <a:pPr eaLnBrk="1" hangingPunct="1"/>
            <a:r>
              <a:rPr lang="en-US" altLang="en-US" b="1" smtClean="0">
                <a:solidFill>
                  <a:srgbClr val="FFFF00"/>
                </a:solidFill>
                <a:latin typeface="Comic Sans MS" pitchFamily="66" charset="0"/>
              </a:rPr>
              <a:t>Cultural Revolution</a:t>
            </a:r>
          </a:p>
        </p:txBody>
      </p:sp>
      <p:sp>
        <p:nvSpPr>
          <p:cNvPr id="18435" name="Rectangle 3"/>
          <p:cNvSpPr>
            <a:spLocks noGrp="1" noChangeArrowheads="1"/>
          </p:cNvSpPr>
          <p:nvPr>
            <p:ph type="subTitle" idx="1"/>
          </p:nvPr>
        </p:nvSpPr>
        <p:spPr>
          <a:xfrm>
            <a:off x="0" y="1447800"/>
            <a:ext cx="9144000" cy="5334000"/>
          </a:xfrm>
        </p:spPr>
        <p:txBody>
          <a:bodyPr/>
          <a:lstStyle/>
          <a:p>
            <a:pPr eaLnBrk="1" hangingPunct="1">
              <a:buFont typeface="Webdings" pitchFamily="18" charset="2"/>
              <a:buChar char=""/>
            </a:pPr>
            <a:r>
              <a:rPr lang="en-US" altLang="en-US" sz="2800" smtClean="0">
                <a:solidFill>
                  <a:srgbClr val="FFFF00"/>
                </a:solidFill>
                <a:latin typeface="Comic Sans MS" pitchFamily="66" charset="0"/>
              </a:rPr>
              <a:t>Students formed groups of fighters called the </a:t>
            </a:r>
            <a:r>
              <a:rPr lang="en-US" altLang="en-US" sz="2800" b="1" smtClean="0">
                <a:solidFill>
                  <a:srgbClr val="FFFF00"/>
                </a:solidFill>
                <a:latin typeface="Comic Sans MS" pitchFamily="66" charset="0"/>
              </a:rPr>
              <a:t>Red Guards</a:t>
            </a:r>
          </a:p>
          <a:p>
            <a:pPr eaLnBrk="1" hangingPunct="1">
              <a:buFont typeface="Webdings" pitchFamily="18" charset="2"/>
              <a:buChar char=""/>
            </a:pPr>
            <a:endParaRPr lang="en-US" altLang="en-US" sz="2800" b="1" smtClean="0">
              <a:solidFill>
                <a:srgbClr val="FFFF00"/>
              </a:solidFill>
              <a:latin typeface="Comic Sans MS" pitchFamily="66" charset="0"/>
            </a:endParaRPr>
          </a:p>
          <a:p>
            <a:pPr eaLnBrk="1" hangingPunct="1">
              <a:buFont typeface="Webdings" pitchFamily="18" charset="2"/>
              <a:buChar char=""/>
            </a:pPr>
            <a:r>
              <a:rPr lang="en-US" altLang="en-US" smtClean="0">
                <a:solidFill>
                  <a:srgbClr val="FFFF00"/>
                </a:solidFill>
                <a:latin typeface="Comic Sans MS" pitchFamily="66" charset="0"/>
              </a:rPr>
              <a:t>Taught</a:t>
            </a:r>
            <a:r>
              <a:rPr lang="en-US" altLang="en-US" sz="2800" smtClean="0">
                <a:solidFill>
                  <a:srgbClr val="FFFF00"/>
                </a:solidFill>
                <a:latin typeface="Comic Sans MS" pitchFamily="66" charset="0"/>
              </a:rPr>
              <a:t> to criticize their parents and teachers</a:t>
            </a:r>
          </a:p>
          <a:p>
            <a:pPr eaLnBrk="1" hangingPunct="1">
              <a:buFont typeface="Webdings" pitchFamily="18" charset="2"/>
              <a:buChar char=""/>
            </a:pPr>
            <a:endParaRPr lang="en-US" altLang="en-US" sz="2800" smtClean="0">
              <a:solidFill>
                <a:srgbClr val="FFFF00"/>
              </a:solidFill>
              <a:latin typeface="Comic Sans MS" pitchFamily="66" charset="0"/>
            </a:endParaRPr>
          </a:p>
          <a:p>
            <a:pPr eaLnBrk="1" hangingPunct="1">
              <a:buFont typeface="Webdings" pitchFamily="18" charset="2"/>
              <a:buChar char=""/>
            </a:pPr>
            <a:r>
              <a:rPr lang="en-US" altLang="en-US" sz="2800" smtClean="0">
                <a:solidFill>
                  <a:srgbClr val="FFFF00"/>
                </a:solidFill>
                <a:latin typeface="Comic Sans MS" pitchFamily="66" charset="0"/>
              </a:rPr>
              <a:t>They attacked professors, government officials, and factory managers, many were executed or exiled to the countryside</a:t>
            </a:r>
          </a:p>
          <a:p>
            <a:pPr eaLnBrk="1" hangingPunct="1">
              <a:buFont typeface="Webdings" pitchFamily="18" charset="2"/>
              <a:buChar char=""/>
            </a:pPr>
            <a:endParaRPr lang="en-US" altLang="en-US" sz="2800" smtClean="0">
              <a:solidFill>
                <a:srgbClr val="FFFF00"/>
              </a:solidFill>
              <a:latin typeface="Comic Sans MS" pitchFamily="66" charset="0"/>
            </a:endParaRPr>
          </a:p>
          <a:p>
            <a:pPr eaLnBrk="1" hangingPunct="1">
              <a:buFont typeface="Webdings" pitchFamily="18" charset="2"/>
              <a:buChar char=""/>
            </a:pPr>
            <a:r>
              <a:rPr lang="en-US" altLang="en-US" sz="2800" smtClean="0">
                <a:solidFill>
                  <a:srgbClr val="FFFF00"/>
                </a:solidFill>
                <a:latin typeface="Comic Sans MS" pitchFamily="66" charset="0"/>
              </a:rPr>
              <a:t>This lasted until 1968, when Mao gained full control over China again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dissolve">
                                      <p:cBhvr>
                                        <p:cTn id="7" dur="500"/>
                                        <p:tgtEl>
                                          <p:spTgt spid="184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435">
                                            <p:txEl>
                                              <p:pRg st="2" end="2"/>
                                            </p:txEl>
                                          </p:spTgt>
                                        </p:tgtEl>
                                        <p:attrNameLst>
                                          <p:attrName>style.visibility</p:attrName>
                                        </p:attrNameLst>
                                      </p:cBhvr>
                                      <p:to>
                                        <p:strVal val="visible"/>
                                      </p:to>
                                    </p:set>
                                    <p:animEffect transition="in" filter="dissolve">
                                      <p:cBhvr>
                                        <p:cTn id="12" dur="500"/>
                                        <p:tgtEl>
                                          <p:spTgt spid="1843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435">
                                            <p:txEl>
                                              <p:pRg st="4" end="4"/>
                                            </p:txEl>
                                          </p:spTgt>
                                        </p:tgtEl>
                                        <p:attrNameLst>
                                          <p:attrName>style.visibility</p:attrName>
                                        </p:attrNameLst>
                                      </p:cBhvr>
                                      <p:to>
                                        <p:strVal val="visible"/>
                                      </p:to>
                                    </p:set>
                                    <p:animEffect transition="in" filter="dissolve">
                                      <p:cBhvr>
                                        <p:cTn id="17" dur="500"/>
                                        <p:tgtEl>
                                          <p:spTgt spid="18435">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8435">
                                            <p:txEl>
                                              <p:pRg st="6" end="6"/>
                                            </p:txEl>
                                          </p:spTgt>
                                        </p:tgtEl>
                                        <p:attrNameLst>
                                          <p:attrName>style.visibility</p:attrName>
                                        </p:attrNameLst>
                                      </p:cBhvr>
                                      <p:to>
                                        <p:strVal val="visible"/>
                                      </p:to>
                                    </p:set>
                                    <p:animEffect transition="in" filter="dissolve">
                                      <p:cBhvr>
                                        <p:cTn id="22" dur="500"/>
                                        <p:tgtEl>
                                          <p:spTgt spid="1843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utoUpdateAnimBg="0"/>
    </p:bld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446</TotalTime>
  <Words>684</Words>
  <Application>Microsoft Office PowerPoint</Application>
  <PresentationFormat>On-screen Show (4:3)</PresentationFormat>
  <Paragraphs>84</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Times New Roman</vt:lpstr>
      <vt:lpstr>Arial</vt:lpstr>
      <vt:lpstr>Comic Sans MS</vt:lpstr>
      <vt:lpstr>Webdings</vt:lpstr>
      <vt:lpstr>Default Design</vt:lpstr>
      <vt:lpstr>Communism in China</vt:lpstr>
      <vt:lpstr>1953: Five Year Plan</vt:lpstr>
      <vt:lpstr>1958: Great Leap Forward</vt:lpstr>
      <vt:lpstr>Propaganda: used to keep Chinese people excited about the plan</vt:lpstr>
      <vt:lpstr>More Propaganda</vt:lpstr>
      <vt:lpstr>Outcome</vt:lpstr>
      <vt:lpstr>Soviet Union and China Split</vt:lpstr>
      <vt:lpstr>The Return of Mao</vt:lpstr>
      <vt:lpstr>Cultural Revolution</vt:lpstr>
      <vt:lpstr>Mao Dies in 1976</vt:lpstr>
    </vt:vector>
  </TitlesOfParts>
  <Company>PMCSD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Communism in China</dc:title>
  <dc:creator>PSCD</dc:creator>
  <cp:lastModifiedBy>Tokio Marine Management</cp:lastModifiedBy>
  <cp:revision>30</cp:revision>
  <dcterms:created xsi:type="dcterms:W3CDTF">2004-03-17T13:08:10Z</dcterms:created>
  <dcterms:modified xsi:type="dcterms:W3CDTF">2016-03-14T15:25:41Z</dcterms:modified>
</cp:coreProperties>
</file>