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72" r:id="rId2"/>
    <p:sldId id="257" r:id="rId3"/>
    <p:sldId id="258" r:id="rId4"/>
    <p:sldId id="273" r:id="rId5"/>
    <p:sldId id="259" r:id="rId6"/>
    <p:sldId id="262" r:id="rId7"/>
    <p:sldId id="264" r:id="rId8"/>
    <p:sldId id="267" r:id="rId9"/>
    <p:sldId id="260" r:id="rId10"/>
    <p:sldId id="261" r:id="rId11"/>
    <p:sldId id="266" r:id="rId12"/>
    <p:sldId id="263" r:id="rId13"/>
    <p:sldId id="265" r:id="rId14"/>
    <p:sldId id="268" r:id="rId15"/>
    <p:sldId id="269" r:id="rId16"/>
    <p:sldId id="270" r:id="rId17"/>
    <p:sldId id="271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00A085D-1906-42F6-B03F-2B4C4835DDAC}" type="datetimeFigureOut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918C3A-5A4D-4F0C-842A-28593890CD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DED701-3808-4E05-B051-49106ECB24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9EBA84-AC13-416D-820C-955686B8369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89D67A-B368-4E62-A65D-247BCDD1242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B5D592-6AA3-4DCE-A399-8AA6FC29381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DCAC31-3A4B-4EC9-A17E-C3377459DA6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D71618-2DC8-4CEF-A592-AE3864E06DC9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818A4F-401F-4A99-B91E-C9B93A9EEC38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578A50-F99E-4840-A140-84F386F9B3C4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5FF39F-1D7F-4AB9-9B2E-104C889213D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66B87C-9F91-4377-8A1C-21138E990374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These are the nations that had a substantial number of soldiers involved in the fighting.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86D45E-1D28-44AB-B01A-A596B44C350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D5FA86-11FE-4C0F-BDB0-905D3EAED1B2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C70601-0EB4-41E6-9E6C-E8B33995792D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73194A-2613-4246-8B29-2098DE76D83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B1AD61-D94F-4AAC-82AF-8AE10601142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0DCF90-28E5-49A4-A1AA-F3A75F41161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238160-F37F-414F-AC36-E578C1810AA4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94B0D9-77D3-4355-9A3E-226C251FD9A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9F897-136F-4F0F-B795-1D4E0B692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78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0BE12-4892-4ADB-8961-9AF88FB40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EE826-FCEE-4B53-AE98-682B6C6C6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1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68629-FF7D-423C-B7D1-88DE0D8C9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FB5B2-DD52-4788-9BF3-F59DC7267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8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5D4B6-E52B-402D-B4F7-561928D27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B78A3-2D77-4338-86B6-B48269B47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8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47926-B981-4B5A-BA89-9FAFF4A00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7CFD9-F2F0-41A2-A350-F2E1E293D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6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F0051-389C-4683-8553-C743CDFE9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9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5DEBB-EC50-43AC-95FE-E7A063A44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7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87E7E1-792F-46C4-9431-348F35BDDF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erschel\Desktop\Causes%20of%20WWII%20giveaway%20December\Japan%20invades%20China.avi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erschel\Desktop\Causes%20of%20WWII%20giveaway%20December\%20The%20Munich%20betrayal%20938.avi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533400" y="5486400"/>
            <a:ext cx="3886200" cy="415925"/>
          </a:xfrm>
          <a:prstGeom prst="rect">
            <a:avLst/>
          </a:prstGeom>
          <a:gradFill rotWithShape="1">
            <a:gsLst>
              <a:gs pos="0">
                <a:srgbClr val="F6D498"/>
              </a:gs>
              <a:gs pos="100000">
                <a:srgbClr val="ABC9A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100" b="1">
              <a:latin typeface="Verdana" panose="020B060403050404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181600" y="5410200"/>
            <a:ext cx="358140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Verdana" pitchFamily="34" charset="0"/>
              </a:rPr>
              <a:t>AIM: Was it inevitable for the world to go to war again in 1939?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4191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Do Now:  WWII Causes Worksheet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emplv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67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1187450"/>
          </a:xfrm>
          <a:prstGeom prst="rect">
            <a:avLst/>
          </a:prstGeom>
          <a:solidFill>
            <a:srgbClr val="D4D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In Germany, depression, unemployment and hard times led to a dramatic increase in votes for Hitler and the Nazi Party.</a:t>
            </a:r>
          </a:p>
        </p:txBody>
      </p:sp>
      <p:pic>
        <p:nvPicPr>
          <p:cNvPr id="11268" name="Picture 4" descr="gergoodprod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3352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1" name="Group 5"/>
          <p:cNvGraphicFramePr>
            <a:graphicFrameLocks noGrp="1"/>
          </p:cNvGraphicFramePr>
          <p:nvPr/>
        </p:nvGraphicFramePr>
        <p:xfrm>
          <a:off x="228600" y="1600200"/>
          <a:ext cx="4572000" cy="2376488"/>
        </p:xfrm>
        <a:graphic>
          <a:graphicData uri="http://schemas.openxmlformats.org/drawingml/2006/table">
            <a:tbl>
              <a:tblPr/>
              <a:tblGrid>
                <a:gridCol w="224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Election date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Votes in millions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Share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May 20, 1928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September 14, 1930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6.41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18.3%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July 31, 1932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13.75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37.3%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November 6, 1932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11.74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33.1%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C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March 5, 1933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17.28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43.9%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28600" y="3962400"/>
            <a:ext cx="4495800" cy="517525"/>
          </a:xfrm>
          <a:prstGeom prst="rect">
            <a:avLst/>
          </a:prstGeom>
          <a:solidFill>
            <a:srgbClr val="AF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Voting for Hitler’s party increased as unemployment rates rose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457200"/>
          </a:xfrm>
          <a:prstGeom prst="rect">
            <a:avLst/>
          </a:prstGeom>
          <a:solidFill>
            <a:srgbClr val="DCB8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Militarism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3657600" cy="5273675"/>
          </a:xfrm>
          <a:prstGeom prst="rect">
            <a:avLst/>
          </a:prstGeom>
          <a:gradFill rotWithShape="1">
            <a:gsLst>
              <a:gs pos="0">
                <a:srgbClr val="F6FCA2"/>
              </a:gs>
              <a:gs pos="100000">
                <a:srgbClr val="DCB89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glorification of war, in which a nation strengthens its military and stockpiles weapons in preparation for war.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An important aspect of militarism is that the glorification of war is incorporated into all levels of society, including education of the nation’s youth.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Militaristic societies have existed throughout human history.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49663"/>
            <a:ext cx="38100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800600" y="6248400"/>
            <a:ext cx="3733800" cy="457200"/>
          </a:xfrm>
          <a:prstGeom prst="rect">
            <a:avLst/>
          </a:prstGeom>
          <a:solidFill>
            <a:srgbClr val="F6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Ancient Sparta is an example of a militaristic society</a:t>
            </a:r>
          </a:p>
        </p:txBody>
      </p:sp>
      <p:pic>
        <p:nvPicPr>
          <p:cNvPr id="12294" name="Picture 6" descr="HitlerYou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81600" y="3276600"/>
            <a:ext cx="3124200" cy="274638"/>
          </a:xfrm>
          <a:prstGeom prst="rect">
            <a:avLst/>
          </a:prstGeom>
          <a:solidFill>
            <a:srgbClr val="DCB8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Hitler Youth group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153400" cy="457200"/>
          </a:xfrm>
          <a:prstGeom prst="rect">
            <a:avLst/>
          </a:prstGeom>
          <a:solidFill>
            <a:srgbClr val="F6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Japanese Expansionism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3962400" cy="4664075"/>
          </a:xfrm>
          <a:prstGeom prst="rect">
            <a:avLst/>
          </a:prstGeom>
          <a:gradFill rotWithShape="1">
            <a:gsLst>
              <a:gs pos="0">
                <a:srgbClr val="DF715F">
                  <a:alpha val="53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In 1931 Japan invaded Manchuria for raw materials.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same year, Japan began to attack China, with full-scale war breaking out in 1937 in the Sino-Japanese War.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In 1938, war broke out between Japan and the Soviet Union in what were known as the Soviet-Japanese Border Wars.</a:t>
            </a:r>
          </a:p>
        </p:txBody>
      </p:sp>
      <p:pic>
        <p:nvPicPr>
          <p:cNvPr id="13316" name="Picture 4" descr="japanese map prior to pearl harb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60825"/>
            <a:ext cx="3200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japan invades ch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56200"/>
            <a:ext cx="228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Japan invades Chin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65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696200" cy="457200"/>
          </a:xfrm>
          <a:prstGeom prst="rect">
            <a:avLst/>
          </a:prstGeom>
          <a:solidFill>
            <a:srgbClr val="D3A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Appeasement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4343400" cy="5578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D3A4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Appeasement is the act of giving in to an enemy’s demands in hopes of avoiding further conflict.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In 1938, Hitler demanded that Czechoslovakia cede the Sudetenland to Germany.</a:t>
            </a:r>
            <a:r>
              <a:rPr lang="en-US" altLang="en-US" sz="2000">
                <a:latin typeface="Verdana" panose="020B0604030504040204" pitchFamily="34" charset="0"/>
              </a:rPr>
              <a:t> </a:t>
            </a:r>
            <a:r>
              <a:rPr lang="en-US" altLang="en-US" sz="2000" b="1">
                <a:latin typeface="Verdana" panose="020B0604030504040204" pitchFamily="34" charset="0"/>
              </a:rPr>
              <a:t>He claimed that the German population living there was being mistreated.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British and French prime ministers agreed to Hitler’s demands without consulting Czechoslovakian leaders, in the hopes that this would avoid a war in Europe. </a:t>
            </a:r>
          </a:p>
        </p:txBody>
      </p:sp>
      <p:pic>
        <p:nvPicPr>
          <p:cNvPr id="14340" name="Picture 4" descr="hitler-chamber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4"/>
          <a:stretch>
            <a:fillRect/>
          </a:stretch>
        </p:blipFill>
        <p:spPr bwMode="auto">
          <a:xfrm>
            <a:off x="5486400" y="4419600"/>
            <a:ext cx="1749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 The Munich betrayal 938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00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0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American Isolationism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1127125"/>
            <a:ext cx="4191000" cy="5578475"/>
          </a:xfrm>
          <a:prstGeom prst="rect">
            <a:avLst/>
          </a:prstGeom>
          <a:gradFill rotWithShape="1">
            <a:gsLst>
              <a:gs pos="0">
                <a:srgbClr val="FFAD9F"/>
              </a:gs>
              <a:gs pos="100000">
                <a:srgbClr val="D5D5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failure of peace efforts such as the Kellogg Briand Treaty during the 1920s disillusioned many Americans about international involvement.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U.S. was in a major depression throughout the 1930s and was mostly concerned with its own problems.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Conflict in Europe seemed distant, and the U.S. tried to remain neutral. This policy weakened the European democracies.</a:t>
            </a:r>
          </a:p>
        </p:txBody>
      </p:sp>
      <p:pic>
        <p:nvPicPr>
          <p:cNvPr id="15364" name="Picture 4" descr="Nye 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54113"/>
            <a:ext cx="44958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0" y="4462463"/>
            <a:ext cx="4267200" cy="1739900"/>
          </a:xfrm>
          <a:prstGeom prst="rect">
            <a:avLst/>
          </a:prstGeom>
          <a:gradFill rotWithShape="1">
            <a:gsLst>
              <a:gs pos="0">
                <a:srgbClr val="FFAD9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Verdana" panose="020B0604030504040204" pitchFamily="34" charset="0"/>
              </a:rPr>
              <a:t>The Nye Committee held congressional hearings in the mid-1930s, concluding that the U.S. was tricked into entering WWI by arms manufacturers and Allied propaganda.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ntinen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5165" r="3670" b="22525"/>
          <a:stretch>
            <a:fillRect/>
          </a:stretch>
        </p:blipFill>
        <p:spPr bwMode="auto">
          <a:xfrm>
            <a:off x="0" y="15240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45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Theaters of War: Where WWII Was Fought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95800" y="3886200"/>
            <a:ext cx="1219200" cy="396875"/>
          </a:xfrm>
          <a:prstGeom prst="rect">
            <a:avLst/>
          </a:prstGeom>
          <a:solidFill>
            <a:srgbClr val="CFB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Pacific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0" y="3040063"/>
            <a:ext cx="1371600" cy="396875"/>
          </a:xfrm>
          <a:prstGeom prst="rect">
            <a:avLst/>
          </a:prstGeom>
          <a:solidFill>
            <a:srgbClr val="CFB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Asia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3192463"/>
            <a:ext cx="1447800" cy="701675"/>
          </a:xfrm>
          <a:prstGeom prst="rect">
            <a:avLst/>
          </a:prstGeom>
          <a:solidFill>
            <a:srgbClr val="CFB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North Africa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1371600" cy="396875"/>
          </a:xfrm>
          <a:prstGeom prst="rect">
            <a:avLst/>
          </a:prstGeom>
          <a:solidFill>
            <a:srgbClr val="CFB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Europe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772400" y="2895600"/>
            <a:ext cx="1295400" cy="701675"/>
          </a:xfrm>
          <a:prstGeom prst="rect">
            <a:avLst/>
          </a:prstGeom>
          <a:solidFill>
            <a:srgbClr val="CFB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Atlantic Ocean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tler's alli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6" b="7607"/>
          <a:stretch>
            <a:fillRect/>
          </a:stretch>
        </p:blipFill>
        <p:spPr bwMode="auto">
          <a:xfrm>
            <a:off x="228600" y="88900"/>
            <a:ext cx="88392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657600" y="5410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733800" y="5410200"/>
            <a:ext cx="1828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352800" y="45720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505200" y="4495800"/>
            <a:ext cx="3962400" cy="2149475"/>
          </a:xfrm>
          <a:prstGeom prst="rect">
            <a:avLst/>
          </a:prstGeom>
          <a:solidFill>
            <a:srgbClr val="EFE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HITLER’S WWII PARTNERS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llies natio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 r="1857" b="10342"/>
          <a:stretch>
            <a:fillRect/>
          </a:stretch>
        </p:blipFill>
        <p:spPr bwMode="auto">
          <a:xfrm>
            <a:off x="76200" y="236538"/>
            <a:ext cx="8991600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0" y="3886200"/>
            <a:ext cx="838200" cy="3365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entury Gothic" panose="020B0502020202020204" pitchFamily="34" charset="0"/>
              </a:rPr>
              <a:t>Brazil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867400" y="2743200"/>
            <a:ext cx="762000" cy="3365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entury Gothic" panose="020B0502020202020204" pitchFamily="34" charset="0"/>
              </a:rPr>
              <a:t>India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429000" y="4965700"/>
            <a:ext cx="3276600" cy="1739900"/>
          </a:xfrm>
          <a:prstGeom prst="rect">
            <a:avLst/>
          </a:prstGeom>
          <a:solidFill>
            <a:srgbClr val="CFB98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latin typeface="Verdana" pitchFamily="34" charset="0"/>
              </a:rPr>
              <a:t>THE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en-US" sz="3600" b="1">
                <a:latin typeface="Verdana" pitchFamily="34" charset="0"/>
              </a:rPr>
              <a:t>ALLIED POWERS IN WWII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00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Major Causes of WWII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1169988"/>
            <a:ext cx="6096000" cy="5000625"/>
          </a:xfrm>
          <a:prstGeom prst="rect">
            <a:avLst/>
          </a:prstGeom>
          <a:solidFill>
            <a:srgbClr val="CBD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Treaty of Versailles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Rise of Italian fascism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Rise of Hitler and the Nazi Party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Great Depression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Japanese expansionism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Anti-communism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Appeasement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Militarism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Nationalism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>
                <a:latin typeface="Verdana" panose="020B0604030504040204" pitchFamily="34" charset="0"/>
              </a:rPr>
              <a:t>U.S. Isolationism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Diagram 2"/>
          <p:cNvGrpSpPr>
            <a:grpSpLocks noChangeAspect="1"/>
          </p:cNvGrpSpPr>
          <p:nvPr/>
        </p:nvGrpSpPr>
        <p:grpSpPr bwMode="auto">
          <a:xfrm>
            <a:off x="152400" y="152400"/>
            <a:ext cx="8763000" cy="6486525"/>
            <a:chOff x="1440" y="721"/>
            <a:chExt cx="2880" cy="2880"/>
          </a:xfrm>
        </p:grpSpPr>
        <p:sp>
          <p:nvSpPr>
            <p:cNvPr id="4099" name="_s1028"/>
            <p:cNvSpPr>
              <a:spLocks noChangeShapeType="1"/>
            </p:cNvSpPr>
            <p:nvPr/>
          </p:nvSpPr>
          <p:spPr bwMode="auto">
            <a:xfrm flipH="1" flipV="1">
              <a:off x="2397" y="1586"/>
              <a:ext cx="286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00" name="_s1029"/>
            <p:cNvSpPr>
              <a:spLocks noChangeArrowheads="1"/>
            </p:cNvSpPr>
            <p:nvPr/>
          </p:nvSpPr>
          <p:spPr bwMode="auto">
            <a:xfrm>
              <a:off x="1890" y="1040"/>
              <a:ext cx="617" cy="6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Appeasement</a:t>
              </a:r>
            </a:p>
          </p:txBody>
        </p:sp>
        <p:sp>
          <p:nvSpPr>
            <p:cNvPr id="4101" name="_s1030"/>
            <p:cNvSpPr>
              <a:spLocks noChangeShapeType="1"/>
            </p:cNvSpPr>
            <p:nvPr/>
          </p:nvSpPr>
          <p:spPr bwMode="auto">
            <a:xfrm flipH="1" flipV="1">
              <a:off x="2141" y="2031"/>
              <a:ext cx="438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02" name="_s1031"/>
            <p:cNvSpPr>
              <a:spLocks noChangeArrowheads="1"/>
            </p:cNvSpPr>
            <p:nvPr/>
          </p:nvSpPr>
          <p:spPr bwMode="auto">
            <a:xfrm>
              <a:off x="1528" y="1669"/>
              <a:ext cx="617" cy="617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 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Japanese 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expansionism</a:t>
              </a:r>
            </a:p>
            <a:p>
              <a:pPr algn="ctr" eaLnBrk="1" hangingPunct="1"/>
              <a:endParaRPr lang="en-US" altLang="en-US" sz="1700" b="1">
                <a:latin typeface="Verdana" panose="020B0604030504040204" pitchFamily="34" charset="0"/>
              </a:endParaRPr>
            </a:p>
          </p:txBody>
        </p:sp>
        <p:sp>
          <p:nvSpPr>
            <p:cNvPr id="4103" name="_s1032"/>
            <p:cNvSpPr>
              <a:spLocks noChangeShapeType="1"/>
            </p:cNvSpPr>
            <p:nvPr/>
          </p:nvSpPr>
          <p:spPr bwMode="auto">
            <a:xfrm flipH="1">
              <a:off x="2231" y="2314"/>
              <a:ext cx="385" cy="2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04" name="_s1033"/>
            <p:cNvSpPr>
              <a:spLocks noChangeArrowheads="1"/>
            </p:cNvSpPr>
            <p:nvPr/>
          </p:nvSpPr>
          <p:spPr bwMode="auto">
            <a:xfrm>
              <a:off x="1655" y="2383"/>
              <a:ext cx="617" cy="61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 Militarism</a:t>
              </a:r>
            </a:p>
            <a:p>
              <a:pPr algn="ctr" eaLnBrk="1" hangingPunct="1"/>
              <a:endParaRPr lang="en-US" altLang="en-US" sz="1700" b="1">
                <a:latin typeface="Verdana" panose="020B0604030504040204" pitchFamily="34" charset="0"/>
              </a:endParaRPr>
            </a:p>
          </p:txBody>
        </p:sp>
        <p:sp>
          <p:nvSpPr>
            <p:cNvPr id="4105" name="_s1034"/>
            <p:cNvSpPr>
              <a:spLocks noChangeShapeType="1"/>
            </p:cNvSpPr>
            <p:nvPr/>
          </p:nvSpPr>
          <p:spPr bwMode="auto">
            <a:xfrm flipH="1">
              <a:off x="2625" y="2448"/>
              <a:ext cx="152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06" name="_s1035"/>
            <p:cNvSpPr>
              <a:spLocks noChangeArrowheads="1"/>
            </p:cNvSpPr>
            <p:nvPr/>
          </p:nvSpPr>
          <p:spPr bwMode="auto">
            <a:xfrm>
              <a:off x="2211" y="2849"/>
              <a:ext cx="617" cy="617"/>
            </a:xfrm>
            <a:prstGeom prst="ellipse">
              <a:avLst/>
            </a:prstGeom>
            <a:solidFill>
              <a:srgbClr val="F4FDA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Rise of 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Hitler</a:t>
              </a:r>
            </a:p>
            <a:p>
              <a:pPr algn="ctr" eaLnBrk="1" hangingPunct="1"/>
              <a:endParaRPr lang="en-US" altLang="en-US" sz="1700" b="1">
                <a:latin typeface="Verdana" panose="020B0604030504040204" pitchFamily="34" charset="0"/>
              </a:endParaRPr>
            </a:p>
          </p:txBody>
        </p:sp>
        <p:sp>
          <p:nvSpPr>
            <p:cNvPr id="4107" name="_s1036"/>
            <p:cNvSpPr>
              <a:spLocks noChangeShapeType="1"/>
            </p:cNvSpPr>
            <p:nvPr/>
          </p:nvSpPr>
          <p:spPr bwMode="auto">
            <a:xfrm>
              <a:off x="2986" y="2447"/>
              <a:ext cx="152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08" name="_s1037"/>
            <p:cNvSpPr>
              <a:spLocks noChangeArrowheads="1"/>
            </p:cNvSpPr>
            <p:nvPr/>
          </p:nvSpPr>
          <p:spPr bwMode="auto">
            <a:xfrm>
              <a:off x="2936" y="2848"/>
              <a:ext cx="617" cy="617"/>
            </a:xfrm>
            <a:prstGeom prst="ellipse">
              <a:avLst/>
            </a:prstGeom>
            <a:solidFill>
              <a:srgbClr val="BCDA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Rise of 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fascism in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Italy</a:t>
              </a:r>
            </a:p>
            <a:p>
              <a:pPr algn="ctr" eaLnBrk="1" hangingPunct="1"/>
              <a:endParaRPr lang="en-US" altLang="en-US" sz="1700" b="1">
                <a:latin typeface="Verdana" panose="020B0604030504040204" pitchFamily="34" charset="0"/>
              </a:endParaRPr>
            </a:p>
          </p:txBody>
        </p:sp>
        <p:sp>
          <p:nvSpPr>
            <p:cNvPr id="4109" name="_s1038"/>
            <p:cNvSpPr>
              <a:spLocks noChangeShapeType="1"/>
            </p:cNvSpPr>
            <p:nvPr/>
          </p:nvSpPr>
          <p:spPr bwMode="auto">
            <a:xfrm>
              <a:off x="3146" y="2312"/>
              <a:ext cx="385" cy="2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10" name="_s1039"/>
            <p:cNvSpPr>
              <a:spLocks noChangeArrowheads="1"/>
            </p:cNvSpPr>
            <p:nvPr/>
          </p:nvSpPr>
          <p:spPr bwMode="auto">
            <a:xfrm>
              <a:off x="3491" y="2381"/>
              <a:ext cx="617" cy="617"/>
            </a:xfrm>
            <a:prstGeom prst="ellipse">
              <a:avLst/>
            </a:prstGeom>
            <a:solidFill>
              <a:srgbClr val="FCAFA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Nationalism </a:t>
              </a:r>
            </a:p>
            <a:p>
              <a:pPr algn="ctr" eaLnBrk="1" hangingPunct="1"/>
              <a:endParaRPr lang="en-US" altLang="en-US" sz="1700" b="1">
                <a:latin typeface="Verdana" panose="020B0604030504040204" pitchFamily="34" charset="0"/>
              </a:endParaRPr>
            </a:p>
          </p:txBody>
        </p:sp>
        <p:sp>
          <p:nvSpPr>
            <p:cNvPr id="4111" name="_s1040"/>
            <p:cNvSpPr>
              <a:spLocks noChangeShapeType="1"/>
            </p:cNvSpPr>
            <p:nvPr/>
          </p:nvSpPr>
          <p:spPr bwMode="auto">
            <a:xfrm flipV="1">
              <a:off x="3182" y="2029"/>
              <a:ext cx="438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12" name="_s1041"/>
            <p:cNvSpPr>
              <a:spLocks noChangeArrowheads="1"/>
            </p:cNvSpPr>
            <p:nvPr/>
          </p:nvSpPr>
          <p:spPr bwMode="auto">
            <a:xfrm>
              <a:off x="3616" y="1667"/>
              <a:ext cx="617" cy="617"/>
            </a:xfrm>
            <a:prstGeom prst="ellipse">
              <a:avLst/>
            </a:prstGeom>
            <a:solidFill>
              <a:srgbClr val="DAC4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Anti-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communism</a:t>
              </a:r>
            </a:p>
          </p:txBody>
        </p:sp>
        <p:sp>
          <p:nvSpPr>
            <p:cNvPr id="4113" name="_s1042"/>
            <p:cNvSpPr>
              <a:spLocks noChangeShapeType="1"/>
            </p:cNvSpPr>
            <p:nvPr/>
          </p:nvSpPr>
          <p:spPr bwMode="auto">
            <a:xfrm flipV="1">
              <a:off x="3077" y="1584"/>
              <a:ext cx="286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14" name="_s1043"/>
            <p:cNvSpPr>
              <a:spLocks noChangeArrowheads="1"/>
            </p:cNvSpPr>
            <p:nvPr/>
          </p:nvSpPr>
          <p:spPr bwMode="auto">
            <a:xfrm>
              <a:off x="3253" y="1040"/>
              <a:ext cx="617" cy="617"/>
            </a:xfrm>
            <a:prstGeom prst="ellipse">
              <a:avLst/>
            </a:prstGeom>
            <a:solidFill>
              <a:srgbClr val="FBB76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Economic 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depression</a:t>
              </a:r>
            </a:p>
          </p:txBody>
        </p:sp>
        <p:sp>
          <p:nvSpPr>
            <p:cNvPr id="4115" name="_s1044"/>
            <p:cNvSpPr>
              <a:spLocks noChangeShapeType="1"/>
            </p:cNvSpPr>
            <p:nvPr/>
          </p:nvSpPr>
          <p:spPr bwMode="auto">
            <a:xfrm flipV="1">
              <a:off x="2880" y="1409"/>
              <a:ext cx="0" cy="4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16" name="_s1045"/>
            <p:cNvSpPr>
              <a:spLocks noChangeArrowheads="1"/>
            </p:cNvSpPr>
            <p:nvPr/>
          </p:nvSpPr>
          <p:spPr bwMode="auto">
            <a:xfrm>
              <a:off x="2572" y="793"/>
              <a:ext cx="617" cy="617"/>
            </a:xfrm>
            <a:prstGeom prst="ellipse">
              <a:avLst/>
            </a:prstGeom>
            <a:solidFill>
              <a:srgbClr val="DDD4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Treaty of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Versailles</a:t>
              </a:r>
            </a:p>
          </p:txBody>
        </p:sp>
        <p:sp>
          <p:nvSpPr>
            <p:cNvPr id="4117" name="_s1046"/>
            <p:cNvSpPr>
              <a:spLocks noChangeArrowheads="1"/>
            </p:cNvSpPr>
            <p:nvPr/>
          </p:nvSpPr>
          <p:spPr bwMode="auto">
            <a:xfrm>
              <a:off x="2572" y="1853"/>
              <a:ext cx="617" cy="617"/>
            </a:xfrm>
            <a:prstGeom prst="ellipse">
              <a:avLst/>
            </a:prstGeom>
            <a:gradFill rotWithShape="1">
              <a:gsLst>
                <a:gs pos="0">
                  <a:srgbClr val="DF715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Major Causes 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of </a:t>
              </a:r>
            </a:p>
            <a:p>
              <a:pPr algn="ctr" eaLnBrk="1" hangingPunct="1"/>
              <a:r>
                <a:rPr lang="en-US" altLang="en-US" sz="1700" b="1">
                  <a:latin typeface="Verdana" panose="020B0604030504040204" pitchFamily="34" charset="0"/>
                </a:rPr>
                <a:t>World War II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76200"/>
            <a:ext cx="7543800" cy="457200"/>
          </a:xfrm>
          <a:prstGeom prst="rect">
            <a:avLst/>
          </a:prstGeom>
          <a:solidFill>
            <a:srgbClr val="C0C5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Treaty of Versailles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610600" cy="3292475"/>
          </a:xfrm>
          <a:prstGeom prst="rect">
            <a:avLst/>
          </a:prstGeom>
          <a:gradFill rotWithShape="1">
            <a:gsLst>
              <a:gs pos="0">
                <a:srgbClr val="FBE2A3"/>
              </a:gs>
              <a:gs pos="100000">
                <a:srgbClr val="E3E1E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After Germany lost WWI, the winning nations drafted a treaty to address issues such as territorial adjustments, reparations, armament restrictions, war guilt and the League of Nations.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treaty punished Germany and left bitter feelings. 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Germany was forced to accept all the blame for the war and pay millions in reparations to Britain and France.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Italy was disappointed that it was denied territory promised by Britain and France. </a:t>
            </a:r>
          </a:p>
        </p:txBody>
      </p:sp>
      <p:pic>
        <p:nvPicPr>
          <p:cNvPr id="6148" name="Picture 4" descr="Big F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11887" r="10056" b="5161"/>
          <a:stretch>
            <a:fillRect/>
          </a:stretch>
        </p:blipFill>
        <p:spPr bwMode="auto">
          <a:xfrm>
            <a:off x="5029200" y="3730625"/>
            <a:ext cx="40386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001000" y="5943600"/>
            <a:ext cx="114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U.S. President Wilson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010400" y="5867400"/>
            <a:ext cx="114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French Prime Minister Clemenceau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15000" y="55626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Italian Prime Minister Orlando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76800" y="5029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British Prime Minister George</a:t>
            </a:r>
          </a:p>
        </p:txBody>
      </p:sp>
      <p:pic>
        <p:nvPicPr>
          <p:cNvPr id="6153" name="Picture 9" descr="versaillesma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65588"/>
            <a:ext cx="48006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" y="633888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Verdana" panose="020B0604030504040204" pitchFamily="34" charset="0"/>
              </a:rPr>
              <a:t>1914  			1919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43600" y="652145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Verdana" panose="020B0604030504040204" pitchFamily="34" charset="0"/>
              </a:rPr>
              <a:t>“Big Four”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924800" cy="457200"/>
          </a:xfrm>
          <a:prstGeom prst="rect">
            <a:avLst/>
          </a:prstGeom>
          <a:solidFill>
            <a:srgbClr val="B3B1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Worldwide Economic Depression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800600" cy="60356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B3B1D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15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After WWI many European economies were unstable.</a:t>
            </a:r>
          </a:p>
          <a:p>
            <a:pPr eaLnBrk="1" hangingPunct="1">
              <a:spcBef>
                <a:spcPct val="50000"/>
              </a:spcBef>
              <a:buSzPct val="15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boom in the U.S. throughout the 1920s helped sustain worldwide trade.</a:t>
            </a:r>
          </a:p>
          <a:p>
            <a:pPr eaLnBrk="1" hangingPunct="1">
              <a:spcBef>
                <a:spcPct val="50000"/>
              </a:spcBef>
              <a:buSzPct val="15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1929 stock market crash in the U.S. and the resulting Great Depression spread throughout the world. U.S. restrictive tariff policies worsened the depression. </a:t>
            </a:r>
          </a:p>
          <a:p>
            <a:pPr eaLnBrk="1" hangingPunct="1">
              <a:spcBef>
                <a:spcPct val="50000"/>
              </a:spcBef>
              <a:buSzPct val="15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As economies plummeted and unemployment rose, many people turned to powerful leaders and governments who promised success through military buildup and the conquest of territory.</a:t>
            </a:r>
          </a:p>
        </p:txBody>
      </p:sp>
      <p:pic>
        <p:nvPicPr>
          <p:cNvPr id="7172" name="Picture 4" descr="japanese fam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191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german-bread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77875"/>
            <a:ext cx="4191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Verdana" panose="020B0604030504040204" pitchFamily="34" charset="0"/>
              </a:rPr>
              <a:t>German breadlines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53200" y="6096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Japanese children eating radish roots during famine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457200"/>
          </a:xfrm>
          <a:prstGeom prst="rect">
            <a:avLst/>
          </a:prstGeom>
          <a:solidFill>
            <a:srgbClr val="F4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Anti-Communism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343400" y="990600"/>
            <a:ext cx="4419600" cy="4664075"/>
          </a:xfrm>
          <a:prstGeom prst="rect">
            <a:avLst/>
          </a:prstGeom>
          <a:gradFill rotWithShape="1">
            <a:gsLst>
              <a:gs pos="0">
                <a:srgbClr val="FF9A89"/>
              </a:gs>
              <a:gs pos="100000">
                <a:srgbClr val="F4FDA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Under communism, all means of production are controlled by the government, as are property, the media, and all other aspects of society.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The 1930s saw the rise of many totalitarian regimes; but most people chose fascism over communism.</a:t>
            </a:r>
          </a:p>
          <a:p>
            <a:pPr eaLnBrk="1" hangingPunct="1"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altLang="en-US" sz="2000" b="1">
                <a:latin typeface="Verdana" panose="020B0604030504040204" pitchFamily="34" charset="0"/>
              </a:rPr>
              <a:t>Hitler exploited people’s fear of a communist takeover in Germany to rise to power in 1933.</a:t>
            </a:r>
          </a:p>
        </p:txBody>
      </p:sp>
      <p:pic>
        <p:nvPicPr>
          <p:cNvPr id="8196" name="Picture 4" descr="anticommunist book hitler 19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7250"/>
            <a:ext cx="3440113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3352800" cy="730250"/>
          </a:xfrm>
          <a:prstGeom prst="rect">
            <a:avLst/>
          </a:prstGeom>
          <a:solidFill>
            <a:srgbClr val="FFAD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i="1">
                <a:latin typeface="Verdana" panose="020B0604030504040204" pitchFamily="34" charset="0"/>
              </a:rPr>
              <a:t>A Battle for Germany</a:t>
            </a:r>
            <a:r>
              <a:rPr lang="en-US" altLang="en-US" sz="1400" b="1">
                <a:latin typeface="Verdana" panose="020B0604030504040204" pitchFamily="34" charset="0"/>
              </a:rPr>
              <a:t>: Nazi anti-communist book from 1933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077200" cy="457200"/>
          </a:xfrm>
          <a:prstGeom prst="rect">
            <a:avLst/>
          </a:prstGeom>
          <a:solidFill>
            <a:srgbClr val="F8C6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Nationalism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203325"/>
            <a:ext cx="3429000" cy="4968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8C6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°"/>
            </a:pPr>
            <a:r>
              <a:rPr lang="en-US" altLang="en-US" sz="2000" b="1">
                <a:latin typeface="Verdana" panose="020B0604030504040204" pitchFamily="34" charset="0"/>
              </a:rPr>
              <a:t>Nationalism is the belief in the superiority of one’s own nation over all others.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°"/>
            </a:pPr>
            <a:r>
              <a:rPr lang="en-US" altLang="en-US" sz="2000" b="1">
                <a:latin typeface="Verdana" panose="020B0604030504040204" pitchFamily="34" charset="0"/>
              </a:rPr>
              <a:t>In the extreme, it can lead to major conflicts between nations.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°"/>
            </a:pPr>
            <a:r>
              <a:rPr lang="en-US" altLang="en-US" sz="2000" b="1">
                <a:latin typeface="Verdana" panose="020B0604030504040204" pitchFamily="34" charset="0"/>
              </a:rPr>
              <a:t>Hitler, Mussolini, and Japan’s Tojo each touted their nation’s ability to dominate all others in the years leading up to WWII.</a:t>
            </a:r>
          </a:p>
        </p:txBody>
      </p:sp>
      <p:pic>
        <p:nvPicPr>
          <p:cNvPr id="9220" name="Picture 4" descr="fascist logo it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429000"/>
            <a:ext cx="23241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nazi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8363"/>
            <a:ext cx="38862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japanese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6388"/>
            <a:ext cx="29718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72200" y="3429000"/>
            <a:ext cx="2743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Nazi flag, Italian fascist logo, Japanese flag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924800" cy="457200"/>
          </a:xfrm>
          <a:prstGeom prst="rect">
            <a:avLst/>
          </a:prstGeom>
          <a:solidFill>
            <a:srgbClr val="ABC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The Rise of Fascism in Italy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3886200" cy="5383213"/>
          </a:xfrm>
          <a:prstGeom prst="rect">
            <a:avLst/>
          </a:prstGeom>
          <a:gradFill rotWithShape="1">
            <a:gsLst>
              <a:gs pos="0">
                <a:srgbClr val="F6D498"/>
              </a:gs>
              <a:gs pos="100000">
                <a:srgbClr val="ABC9A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latin typeface="Verdana" panose="020B0604030504040204" pitchFamily="34" charset="0"/>
              </a:rPr>
              <a:t>Fascism is a totalitarian form of government which: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100" b="1">
                <a:latin typeface="Verdana" panose="020B0604030504040204" pitchFamily="34" charset="0"/>
              </a:rPr>
              <a:t>Glorifies the state 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100" b="1">
                <a:latin typeface="Verdana" panose="020B0604030504040204" pitchFamily="34" charset="0"/>
              </a:rPr>
              <a:t>Has one leader and one party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100" b="1">
                <a:latin typeface="Verdana" panose="020B0604030504040204" pitchFamily="34" charset="0"/>
              </a:rPr>
              <a:t>All aspects of society are controlled by the government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100" b="1">
                <a:latin typeface="Verdana" panose="020B0604030504040204" pitchFamily="34" charset="0"/>
              </a:rPr>
              <a:t>No opposition or protests are tolerated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100" b="1">
                <a:latin typeface="Verdana" panose="020B0604030504040204" pitchFamily="34" charset="0"/>
              </a:rPr>
              <a:t>Propaganda and censorship are widely practiced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48200" y="5181600"/>
            <a:ext cx="4267200" cy="1465263"/>
          </a:xfrm>
          <a:prstGeom prst="rect">
            <a:avLst/>
          </a:prstGeom>
          <a:solidFill>
            <a:srgbClr val="F6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Verdana" panose="020B0604030504040204" pitchFamily="34" charset="0"/>
              </a:rPr>
              <a:t>Benito Mussolini came to power in 1922 and helped found the political ideology of fascism. He sided with the Axis powers in 1940.</a:t>
            </a:r>
          </a:p>
        </p:txBody>
      </p:sp>
      <p:pic>
        <p:nvPicPr>
          <p:cNvPr id="10245" name="Picture 5" descr="mussol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685800"/>
            <a:ext cx="3325813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2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67&quot;/&gt;&lt;/object&gt;&lt;object type=&quot;3&quot; unique_id=&quot;10010&quot;&gt;&lt;property id=&quot;20148&quot; value=&quot;5&quot;/&gt;&lt;property id=&quot;20300&quot; value=&quot;Slide 9&quot;/&gt;&lt;property id=&quot;20307&quot; value=&quot;260&quot;/&gt;&lt;/object&gt;&lt;object type=&quot;3&quot; unique_id=&quot;10011&quot;&gt;&lt;property id=&quot;20148&quot; value=&quot;5&quot;/&gt;&lt;property id=&quot;20300&quot; value=&quot;Slide 10&quot;/&gt;&lt;property id=&quot;20307&quot; value=&quot;261&quot;/&gt;&lt;/object&gt;&lt;object type=&quot;3&quot; unique_id=&quot;10012&quot;&gt;&lt;property id=&quot;20148&quot; value=&quot;5&quot;/&gt;&lt;property id=&quot;20300&quot; value=&quot;Slide 12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3&quot;/&gt;&lt;property id=&quot;20307&quot; value=&quot;265&quot;/&gt;&lt;/object&gt;&lt;object type=&quot;3&quot; unique_id=&quot;10015&quot;&gt;&lt;property id=&quot;20148&quot; value=&quot;5&quot;/&gt;&lt;property id=&quot;20300&quot; value=&quot;Slide 14&quot;/&gt;&lt;property id=&quot;20307&quot; value=&quot;268&quot;/&gt;&lt;/object&gt;&lt;object type=&quot;3&quot; unique_id=&quot;10016&quot;&gt;&lt;property id=&quot;20148&quot; value=&quot;5&quot;/&gt;&lt;property id=&quot;20300&quot; value=&quot;Slide 15&quot;/&gt;&lt;property id=&quot;20307&quot; value=&quot;269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71&quot;/&gt;&lt;/object&gt;&lt;object type=&quot;3&quot; unique_id=&quot;10274&quot;&gt;&lt;property id=&quot;20148&quot; value=&quot;5&quot;/&gt;&lt;property id=&quot;20300&quot; value=&quot;Slide 1&quot;/&gt;&lt;property id=&quot;20307&quot; value=&quot;272&quot;/&gt;&lt;/object&gt;&lt;object type=&quot;3&quot; unique_id=&quot;10275&quot;&gt;&lt;property id=&quot;20148&quot; value=&quot;5&quot;/&gt;&lt;property id=&quot;20300&quot; value=&quot;Slide 4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889</Words>
  <Application>Microsoft Office PowerPoint</Application>
  <PresentationFormat>On-screen Show (4:3)</PresentationFormat>
  <Paragraphs>136</Paragraphs>
  <Slides>17</Slides>
  <Notes>17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Verdana</vt:lpstr>
      <vt:lpstr>Wingdings</vt:lpstr>
      <vt:lpstr>Century Gothic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MML</dc:creator>
  <cp:lastModifiedBy>Alex Ott</cp:lastModifiedBy>
  <cp:revision>8</cp:revision>
  <dcterms:created xsi:type="dcterms:W3CDTF">2008-10-17T20:38:32Z</dcterms:created>
  <dcterms:modified xsi:type="dcterms:W3CDTF">2017-02-21T02:13:48Z</dcterms:modified>
</cp:coreProperties>
</file>