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9"/>
  </p:notesMasterIdLst>
  <p:sldIdLst>
    <p:sldId id="256" r:id="rId2"/>
    <p:sldId id="288" r:id="rId3"/>
    <p:sldId id="281" r:id="rId4"/>
    <p:sldId id="257" r:id="rId5"/>
    <p:sldId id="282" r:id="rId6"/>
    <p:sldId id="285" r:id="rId7"/>
    <p:sldId id="286" r:id="rId8"/>
    <p:sldId id="283" r:id="rId9"/>
    <p:sldId id="260" r:id="rId10"/>
    <p:sldId id="262" r:id="rId11"/>
    <p:sldId id="264" r:id="rId12"/>
    <p:sldId id="265" r:id="rId13"/>
    <p:sldId id="266" r:id="rId14"/>
    <p:sldId id="277" r:id="rId15"/>
    <p:sldId id="269" r:id="rId16"/>
    <p:sldId id="287" r:id="rId17"/>
    <p:sldId id="28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12" autoAdjust="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75540-7BF1-4082-89B7-34BAB0DE362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91305-C86E-4106-BFCD-EE91F9676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1305-C86E-4106-BFCD-EE91F96763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FAB925-3CEF-4E4D-9D1B-08CD4A8F4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B935-B235-45ED-B991-81D79BF95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F59A-9140-4FB7-823C-AAED61A8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5A8D5C-DD47-47A5-ADEE-5777EB88C9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1ACD8B-F985-4708-8838-27968CE9D8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86B1F-9CB6-4EA4-894A-92050E139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A29C7-CD8D-446B-995F-2272A72A6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4D3C7-F864-4D69-AC6F-EFDCBCD77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D579-F7BE-43E1-BD51-B9CF44F93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9758-5790-4FC1-AE1B-7DACEA42E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5F63-6D13-4C4E-B5EF-45E3946A9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A4EF4-F7A6-4861-A9A3-5685234D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13C6B-5F89-40B3-930A-96618E348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3EDF3AF-507B-440D-85EC-74D80DF22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lex\Desktop\Jack%20the%20Ripper.wmv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lex\Desktop\Victorian%20Britain%20-%20BETA%202010-11\Queen%20Victoria.wm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382000" cy="1371600"/>
          </a:xfrm>
        </p:spPr>
        <p:txBody>
          <a:bodyPr/>
          <a:lstStyle/>
          <a:p>
            <a:r>
              <a:rPr lang="en-US" sz="6600" dirty="0">
                <a:latin typeface="Algerian" pitchFamily="82" charset="0"/>
              </a:rPr>
              <a:t>The Victorian </a:t>
            </a:r>
            <a:r>
              <a:rPr lang="en-US" sz="6600" dirty="0" smtClean="0">
                <a:latin typeface="Algerian" pitchFamily="82" charset="0"/>
              </a:rPr>
              <a:t>Age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00200"/>
            <a:ext cx="6400800" cy="533400"/>
          </a:xfrm>
        </p:spPr>
        <p:txBody>
          <a:bodyPr/>
          <a:lstStyle/>
          <a:p>
            <a:r>
              <a:rPr lang="en-US" b="1" dirty="0"/>
              <a:t>1830-1901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effect did Britain have on the world during the Age of Victoria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5356489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91200" y="3352800"/>
            <a:ext cx="335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FF00"/>
                </a:solidFill>
              </a:rPr>
              <a:t>Do </a:t>
            </a:r>
            <a:r>
              <a:rPr lang="en-US" sz="2400" dirty="0" smtClean="0">
                <a:solidFill>
                  <a:srgbClr val="FFFF00"/>
                </a:solidFill>
              </a:rPr>
              <a:t>Now:</a:t>
            </a:r>
          </a:p>
          <a:p>
            <a:pPr lvl="0"/>
            <a:r>
              <a:rPr lang="en-US" sz="2400" dirty="0" smtClean="0">
                <a:solidFill>
                  <a:srgbClr val="FFFF00"/>
                </a:solidFill>
              </a:rPr>
              <a:t>Put them in order: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Age of Exploration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Industrial Revolution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Neolithic Revolution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Age of Enlightenment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Roman Empire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Middle 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French Revolution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 of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Troubles (1830’s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1840’s)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4495800" cy="4533900"/>
          </a:xfrm>
        </p:spPr>
        <p:txBody>
          <a:bodyPr/>
          <a:lstStyle/>
          <a:p>
            <a:r>
              <a:rPr lang="en-US" b="1" dirty="0"/>
              <a:t>Unemployment</a:t>
            </a:r>
          </a:p>
          <a:p>
            <a:r>
              <a:rPr lang="en-US" b="1" dirty="0"/>
              <a:t>Poverty</a:t>
            </a:r>
          </a:p>
          <a:p>
            <a:r>
              <a:rPr lang="en-US" b="1" dirty="0"/>
              <a:t>Rioting</a:t>
            </a:r>
          </a:p>
          <a:p>
            <a:r>
              <a:rPr lang="en-US" b="1" dirty="0"/>
              <a:t>Slums in large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cities</a:t>
            </a:r>
            <a:endParaRPr lang="en-US" b="1" dirty="0"/>
          </a:p>
          <a:p>
            <a:r>
              <a:rPr lang="en-US" b="1" dirty="0"/>
              <a:t>Working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conditions </a:t>
            </a:r>
            <a:r>
              <a:rPr lang="en-US" b="1" dirty="0"/>
              <a:t>for women and </a:t>
            </a:r>
            <a:r>
              <a:rPr lang="en-US" b="1" dirty="0" smtClean="0"/>
              <a:t>children </a:t>
            </a:r>
            <a:r>
              <a:rPr lang="en-US" b="1" dirty="0"/>
              <a:t>were terrible</a:t>
            </a:r>
          </a:p>
          <a:p>
            <a:endParaRPr lang="en-US" sz="2800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44450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257800" y="5105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“Great Stink” London (1858)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762000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Mid-Victorian 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Period (1848-1870)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7162800" cy="2590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prosperity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improvement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stability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optimism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5943600" cy="421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38800"/>
            <a:ext cx="9144000" cy="1219200"/>
          </a:xfrm>
          <a:solidFill>
            <a:srgbClr val="0000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Erected to display the exhibits of modern industry and science 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1851 Great Exhibition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symbolized the triumphs of Victorian industry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599" y="762000"/>
            <a:ext cx="710881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0" y="12192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The Crystal Palace</a:t>
            </a:r>
            <a:endParaRPr lang="en-US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British Empire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95800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Many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 the expansion of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 to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civilize the world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/>
              <a:t>Missionaries spread Christianity in India,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Asia</a:t>
            </a:r>
            <a:r>
              <a:rPr lang="en-US" sz="3600" dirty="0"/>
              <a:t>, and Africa.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43400" y="44958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“White </a:t>
            </a: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Man’s Burden”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114800" cy="274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5800" y="1371600"/>
            <a:ext cx="4122331" cy="4800084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4495800" cy="944562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Victorian Novel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038600" cy="45339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dirty="0" smtClean="0"/>
              <a:t>   </a:t>
            </a:r>
            <a:r>
              <a:rPr lang="en-US" sz="5400" b="1" dirty="0" smtClean="0"/>
              <a:t>T</a:t>
            </a:r>
            <a:r>
              <a:rPr lang="en-US" b="1" dirty="0" smtClean="0"/>
              <a:t>he </a:t>
            </a:r>
            <a:r>
              <a:rPr lang="en-US" b="1" dirty="0"/>
              <a:t>novel was the dominant form in Victorian </a:t>
            </a:r>
            <a:r>
              <a:rPr lang="en-US" b="1" dirty="0" smtClean="0"/>
              <a:t>literature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/>
              <a:t>   </a:t>
            </a:r>
            <a:r>
              <a:rPr lang="en-US" sz="5400" b="1" dirty="0" smtClean="0"/>
              <a:t>S</a:t>
            </a:r>
            <a:r>
              <a:rPr lang="en-US" b="1" dirty="0" smtClean="0"/>
              <a:t>ome dealt with </a:t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social anxieties </a:t>
            </a:r>
            <a:r>
              <a:rPr lang="en-US" b="1" dirty="0" smtClean="0"/>
              <a:t>of the day. </a:t>
            </a:r>
            <a:br>
              <a:rPr lang="en-US" b="1" dirty="0" smtClean="0"/>
            </a:br>
            <a:r>
              <a:rPr lang="en-US" sz="2800" b="1" dirty="0" smtClean="0"/>
              <a:t>(technology, work, social class, welfare)</a:t>
            </a:r>
            <a:endParaRPr lang="en-US" b="1" dirty="0"/>
          </a:p>
        </p:txBody>
      </p:sp>
      <p:pic>
        <p:nvPicPr>
          <p:cNvPr id="53256" name="Picture 8" descr="untitl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7467600"/>
            <a:ext cx="2924175" cy="4524375"/>
          </a:xfrm>
          <a:prstGeom prst="rect">
            <a:avLst/>
          </a:prstGeom>
          <a:noFill/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914400"/>
            <a:ext cx="2087366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876800" y="762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1899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685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1886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876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1838</a:t>
            </a:r>
            <a:endParaRPr lang="en-US" b="1" dirty="0"/>
          </a:p>
        </p:txBody>
      </p:sp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4958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76800" y="4191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1848</a:t>
            </a:r>
            <a:endParaRPr lang="en-US" b="1" dirty="0"/>
          </a:p>
        </p:txBody>
      </p:sp>
      <p:pic>
        <p:nvPicPr>
          <p:cNvPr id="53252" name="Picture 4" descr="untitled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086600" y="4038600"/>
            <a:ext cx="1600200" cy="2579763"/>
          </a:xfrm>
          <a:noFill/>
          <a:ln/>
        </p:spPr>
      </p:pic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1143000"/>
            <a:ext cx="2000250" cy="303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penc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0"/>
            <a:ext cx="317207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91200" y="3810000"/>
            <a:ext cx="300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Herbert Spencer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0"/>
            <a:ext cx="3191447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5181600"/>
            <a:ext cx="3657600" cy="16764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goldPS" pitchFamily="66" charset="0"/>
              </a:rPr>
              <a:t>Social Changes</a:t>
            </a:r>
            <a:endParaRPr lang="en-US" sz="6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goldPS" pitchFamily="66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5099 -4.4444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329 L 3.33333E-6 0.443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Using Darwinism to fix Social Problems?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914400"/>
            <a:ext cx="56388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 smtClean="0">
                <a:latin typeface="Comic Sans MS" pitchFamily="66" charset="0"/>
              </a:rPr>
              <a:t>Herbert Spencer 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Applied Darwinism to human society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s in nature, survival properly belongs to the fittest, those most able to survive.  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Social Darwinism </a:t>
            </a:r>
            <a:r>
              <a:rPr lang="en-US" sz="2800" dirty="0" smtClean="0">
                <a:latin typeface="Comic Sans MS" pitchFamily="66" charset="0"/>
              </a:rPr>
              <a:t>was used by many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Victorians to justify social inequalities based on race, social or economic class, or gender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5486400"/>
            <a:ext cx="5288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“survival of the fittest”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3581400" cy="3581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ack the Ripp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066800"/>
            <a:ext cx="6299200" cy="4724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een Victor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" y="1524000"/>
            <a:ext cx="7992533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Victoria  (r. 1837-1901)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Her Majesty Victoria, by the Grace of God, of the United Kingdom of Great Britain and Ireland Queen, Defender of the Faith, Empress of India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2826505" cy="398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81400" y="144780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2000" dirty="0" smtClean="0"/>
              <a:t>Reigned for 63ys 7 </a:t>
            </a:r>
            <a:r>
              <a:rPr lang="en-US" sz="2000" dirty="0" err="1" smtClean="0"/>
              <a:t>mos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Empire was at the greatest extent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Industrial Revolution at height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Imperialism at height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Married Prince Albert has 9 children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Albert dies in 1861 (mourns for rest of her life)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latin typeface="Curlz MT" pitchFamily="82" charset="0"/>
              </a:rPr>
              <a:t>A Time of Change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0"/>
            <a:ext cx="91440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Shift </a:t>
            </a:r>
            <a:r>
              <a:rPr lang="en-US" sz="2800" b="1" dirty="0">
                <a:solidFill>
                  <a:srgbClr val="FFFF00"/>
                </a:solidFill>
              </a:rPr>
              <a:t>from ownership of land to modern urban </a:t>
            </a:r>
            <a:r>
              <a:rPr lang="en-US" sz="2800" b="1" dirty="0" smtClean="0">
                <a:solidFill>
                  <a:srgbClr val="FFFF00"/>
                </a:solidFill>
              </a:rPr>
              <a:t>economy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Impact of industrialism &amp; an increase </a:t>
            </a:r>
            <a:r>
              <a:rPr lang="en-US" dirty="0"/>
              <a:t>in </a:t>
            </a:r>
            <a:r>
              <a:rPr lang="en-US" dirty="0" smtClean="0"/>
              <a:t>wealth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World’s foremost imperial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9154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London</a:t>
            </a:r>
            <a:r>
              <a:rPr lang="en-US" sz="3200" b="1" kern="0" dirty="0">
                <a:solidFill>
                  <a:srgbClr val="FFFFFF"/>
                </a:solidFill>
                <a:latin typeface="Garamond"/>
              </a:rPr>
              <a:t> becomes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most important city in Europe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219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a city of 2 million to 6 million people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14400"/>
            <a:ext cx="2627858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90600" y="10668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“The sun never sets on the 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British Empire.”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5181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FFFFFF"/>
                </a:solidFill>
                <a:latin typeface="Garamond"/>
                <a:ea typeface="+mj-ea"/>
                <a:cs typeface="+mj-cs"/>
              </a:rPr>
              <a:t>England was a imperial nation gaining </a:t>
            </a:r>
            <a:r>
              <a:rPr lang="en-US" sz="3600" b="1" kern="0" dirty="0" smtClean="0">
                <a:solidFill>
                  <a:srgbClr val="FFFFFF"/>
                </a:solidFill>
                <a:latin typeface="Garamond"/>
                <a:ea typeface="+mj-ea"/>
                <a:cs typeface="+mj-cs"/>
              </a:rPr>
              <a:t>control </a:t>
            </a:r>
            <a:r>
              <a:rPr lang="en-US" sz="3600" b="1" kern="0" dirty="0">
                <a:solidFill>
                  <a:srgbClr val="FFFFFF"/>
                </a:solidFill>
                <a:latin typeface="Garamond"/>
                <a:ea typeface="+mj-ea"/>
                <a:cs typeface="+mj-cs"/>
              </a:rPr>
              <a:t>of countries around the world.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219200" y="35052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During Victoria’s reign, 25% of the world’s </a:t>
            </a:r>
            <a:r>
              <a:rPr lang="en-US" sz="2000" dirty="0" smtClean="0">
                <a:solidFill>
                  <a:srgbClr val="FFFFFF"/>
                </a:solidFill>
              </a:rPr>
              <a:t>population</a:t>
            </a:r>
            <a:r>
              <a:rPr lang="en-US" sz="2000" dirty="0">
                <a:solidFill>
                  <a:srgbClr val="FFFFFF"/>
                </a:solidFill>
              </a:rPr>
              <a:t>, was part of the British Empire</a:t>
            </a:r>
            <a:endParaRPr lang="en-US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tish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6553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Imperialism</a:t>
            </a:r>
            <a:r>
              <a:rPr lang="en-US" sz="3200" dirty="0" smtClean="0"/>
              <a:t>:  policy of extending a nation’s authority be acquiring territory or by dominating their politics and economy.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71599"/>
            <a:ext cx="3200400" cy="468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perialism World in H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288976"/>
            <a:ext cx="3810000" cy="456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Victorian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(1830-1848)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038600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In 1830, the Liverpool and Manchester Railway opened, the first public railway line in the world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By 1850, railway lines connected England’s major </a:t>
            </a:r>
            <a:r>
              <a:rPr lang="en-US" sz="2800" dirty="0" smtClean="0"/>
              <a:t>cities.</a:t>
            </a:r>
            <a:br>
              <a:rPr lang="en-US" sz="2800" dirty="0" smtClean="0"/>
            </a:b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By 1900 , England had 15,195 lines of railroad and an underground rail system beneath London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6388" name="Picture 4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4021149" cy="3010118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4572000" y="4611231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The train transformed  England’s landscape, supported the growth of commerce, and shrank the distance between cities.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Victorian Age&amp;quot;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81&quot;/&gt;&lt;/object&gt;&lt;object type=&quot;3&quot; unique_id=&quot;10005&quot;&gt;&lt;property id=&quot;20148&quot; value=&quot;5&quot;/&gt;&lt;property id=&quot;20300&quot; value=&quot;Slide 4 - &amp;quot;A Time of Change&amp;quot;&quot;/&gt;&lt;property id=&quot;20307&quot; value=&quot;257&quot;/&gt;&lt;/object&gt;&lt;object type=&quot;3&quot; unique_id=&quot;10008&quot;&gt;&lt;property id=&quot;20148&quot; value=&quot;5&quot;/&gt;&lt;property id=&quot;20300&quot; value=&quot;Slide 9 - &amp;quot;The Early Victorian Period (1830-1848)&amp;quot;&quot;/&gt;&lt;property id=&quot;20307&quot; value=&quot;260&quot;/&gt;&lt;/object&gt;&lt;object type=&quot;3&quot; unique_id=&quot;10010&quot;&gt;&lt;property id=&quot;20148&quot; value=&quot;5&quot;/&gt;&lt;property id=&quot;20300&quot; value=&quot;Slide 10 - &amp;quot;The Time of Troubles (1830’s and 1840’s)&amp;quot;&quot;/&gt;&lt;property id=&quot;20307&quot; value=&quot;262&quot;/&gt;&lt;/object&gt;&lt;object type=&quot;3&quot; unique_id=&quot;10012&quot;&gt;&lt;property id=&quot;20148&quot; value=&quot;5&quot;/&gt;&lt;property id=&quot;20300&quot; value=&quot;Slide 11 - &amp;quot;The Mid-Victorian Period (1848-1870)&amp;quot;&quot;/&gt;&lt;property id=&quot;20307&quot; value=&quot;264&quot;/&gt;&lt;/object&gt;&lt;object type=&quot;3&quot; unique_id=&quot;10013&quot;&gt;&lt;property id=&quot;20148&quot; value=&quot;5&quot;/&gt;&lt;property id=&quot;20300&quot; value=&quot;Slide 12&quot;/&gt;&lt;property id=&quot;20307&quot; value=&quot;265&quot;/&gt;&lt;/object&gt;&lt;object type=&quot;3&quot; unique_id=&quot;10014&quot;&gt;&lt;property id=&quot;20148&quot; value=&quot;5&quot;/&gt;&lt;property id=&quot;20300&quot; value=&quot;Slide 13 - &amp;quot;The British Empire&amp;quot;&quot;/&gt;&lt;property id=&quot;20307&quot; value=&quot;266&quot;/&gt;&lt;/object&gt;&lt;object type=&quot;3&quot; unique_id=&quot;10017&quot;&gt;&lt;property id=&quot;20148&quot; value=&quot;5&quot;/&gt;&lt;property id=&quot;20300&quot; value=&quot;Slide 15 - &amp;quot;Social Changes&amp;quot;&quot;/&gt;&lt;property id=&quot;20307&quot; value=&quot;269&quot;/&gt;&lt;/object&gt;&lt;object type=&quot;3&quot; unique_id=&quot;10025&quot;&gt;&lt;property id=&quot;20148&quot; value=&quot;5&quot;/&gt;&lt;property id=&quot;20300&quot; value=&quot;Slide 14 - &amp;quot;The Victorian Novel&amp;quot;&quot;/&gt;&lt;property id=&quot;20307&quot; value=&quot;277&quot;/&gt;&lt;/object&gt;&lt;object type=&quot;3&quot; unique_id=&quot;10312&quot;&gt;&lt;property id=&quot;20148&quot; value=&quot;5&quot;/&gt;&lt;property id=&quot;20300&quot; value=&quot;Slide 5&quot;/&gt;&lt;property id=&quot;20307&quot; value=&quot;282&quot;/&gt;&lt;/object&gt;&lt;object type=&quot;3&quot; unique_id=&quot;10313&quot;&gt;&lt;property id=&quot;20148&quot; value=&quot;5&quot;/&gt;&lt;property id=&quot;20300&quot; value=&quot;Slide 6&quot;/&gt;&lt;property id=&quot;20307&quot; value=&quot;285&quot;/&gt;&lt;/object&gt;&lt;object type=&quot;3&quot; unique_id=&quot;10314&quot;&gt;&lt;property id=&quot;20148&quot; value=&quot;5&quot;/&gt;&lt;property id=&quot;20300&quot; value=&quot;Slide 7&quot;/&gt;&lt;property id=&quot;20307&quot; value=&quot;286&quot;/&gt;&lt;/object&gt;&lt;object type=&quot;3&quot; unique_id=&quot;10315&quot;&gt;&lt;property id=&quot;20148&quot; value=&quot;5&quot;/&gt;&lt;property id=&quot;20300&quot; value=&quot;Slide 8&quot;/&gt;&lt;property id=&quot;20307&quot; value=&quot;283&quot;/&gt;&lt;/object&gt;&lt;object type=&quot;3&quot; unique_id=&quot;10316&quot;&gt;&lt;property id=&quot;20148&quot; value=&quot;5&quot;/&gt;&lt;property id=&quot;20300&quot; value=&quot;Slide 16 - &amp;quot;Using Darwinism to fix Social Problems?&amp;quot;&quot;/&gt;&lt;property id=&quot;20307&quot; value=&quot;287&quot;/&gt;&lt;/object&gt;&lt;object type=&quot;3&quot; unique_id=&quot;10318&quot;&gt;&lt;property id=&quot;20148&quot; value=&quot;5&quot;/&gt;&lt;property id=&quot;20300&quot; value=&quot;Slide 2&quot;/&gt;&lt;property id=&quot;20307&quot; value=&quot;288&quot;/&gt;&lt;/object&gt;&lt;object type=&quot;3&quot; unique_id=&quot;10319&quot;&gt;&lt;property id=&quot;20148&quot; value=&quot;5&quot;/&gt;&lt;property id=&quot;20300&quot; value=&quot;Slide 17&quot;/&gt;&lt;property id=&quot;20307&quot; value=&quot;289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1950</TotalTime>
  <Words>446</Words>
  <Application>Microsoft Office PowerPoint</Application>
  <PresentationFormat>On-screen Show (4:3)</PresentationFormat>
  <Paragraphs>88</Paragraphs>
  <Slides>17</Slides>
  <Notes>17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The Victorian Age</vt:lpstr>
      <vt:lpstr>Slide 2</vt:lpstr>
      <vt:lpstr>Slide 3</vt:lpstr>
      <vt:lpstr>A Time of Change</vt:lpstr>
      <vt:lpstr>Slide 5</vt:lpstr>
      <vt:lpstr>Slide 6</vt:lpstr>
      <vt:lpstr>Slide 7</vt:lpstr>
      <vt:lpstr>Slide 8</vt:lpstr>
      <vt:lpstr>The Early Victorian Period (1830-1848)</vt:lpstr>
      <vt:lpstr>The Time of Troubles (1830’s and 1840’s)</vt:lpstr>
      <vt:lpstr>The Mid-Victorian Period (1848-1870)</vt:lpstr>
      <vt:lpstr>Slide 12</vt:lpstr>
      <vt:lpstr>The British Empire</vt:lpstr>
      <vt:lpstr>The Victorian Novel</vt:lpstr>
      <vt:lpstr>Social Changes</vt:lpstr>
      <vt:lpstr>Using Darwinism to fix Social Problems?</vt:lpstr>
      <vt:lpstr>Slide 17</vt:lpstr>
    </vt:vector>
  </TitlesOfParts>
  <Company>MSUM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Victorian Period</dc:title>
  <dc:creator>Sue Johnston</dc:creator>
  <cp:lastModifiedBy> </cp:lastModifiedBy>
  <cp:revision>30</cp:revision>
  <dcterms:created xsi:type="dcterms:W3CDTF">2004-03-07T17:27:26Z</dcterms:created>
  <dcterms:modified xsi:type="dcterms:W3CDTF">2011-04-19T18:03:20Z</dcterms:modified>
</cp:coreProperties>
</file>