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D27E-841D-445E-9907-0CE8A4236817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B1629-2F44-446F-82F0-951A9802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539F-98D8-462A-B00D-A51ABCC194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9" name="Picture 15" descr="fasces symbol-1"/>
          <p:cNvPicPr>
            <a:picLocks noChangeAspect="1" noChangeArrowheads="1"/>
          </p:cNvPicPr>
          <p:nvPr/>
        </p:nvPicPr>
        <p:blipFill>
          <a:blip r:embed="rId13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3352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photo-Big 3-BW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14400" y="0"/>
            <a:ext cx="8229600" cy="6878638"/>
          </a:xfrm>
          <a:prstGeom prst="rect">
            <a:avLst/>
          </a:prstGeom>
          <a:noFill/>
        </p:spPr>
      </p:pic>
      <p:pic>
        <p:nvPicPr>
          <p:cNvPr id="31762" name="Picture 18" descr="Japanese Imperial Flag"/>
          <p:cNvPicPr>
            <a:picLocks noChangeAspect="1" noChangeArrowheads="1"/>
          </p:cNvPicPr>
          <p:nvPr/>
        </p:nvPicPr>
        <p:blipFill>
          <a:blip r:embed="rId15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57150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mussolin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209800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hitler2"/>
          <p:cNvPicPr>
            <a:picLocks noChangeAspect="1" noChangeArrowheads="1"/>
          </p:cNvPicPr>
          <p:nvPr/>
        </p:nvPicPr>
        <p:blipFill>
          <a:blip r:embed="rId17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swastik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2192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DrippingBlood"/>
          <p:cNvPicPr>
            <a:picLocks noChangeAspect="1" noChangeArrowheads="1"/>
          </p:cNvPicPr>
          <p:nvPr/>
        </p:nvPicPr>
        <p:blipFill>
          <a:blip r:embed="rId19" cstate="print"/>
          <a:srcRect l="5882"/>
          <a:stretch>
            <a:fillRect/>
          </a:stretch>
        </p:blipFill>
        <p:spPr bwMode="auto">
          <a:xfrm>
            <a:off x="914400" y="0"/>
            <a:ext cx="304800" cy="6934200"/>
          </a:xfrm>
          <a:prstGeom prst="rect">
            <a:avLst/>
          </a:prstGeom>
          <a:noFill/>
        </p:spPr>
      </p:pic>
      <p:pic>
        <p:nvPicPr>
          <p:cNvPr id="31761" name="Picture 17" descr="Tojo"/>
          <p:cNvPicPr>
            <a:picLocks noChangeAspect="1" noChangeArrowheads="1"/>
          </p:cNvPicPr>
          <p:nvPr/>
        </p:nvPicPr>
        <p:blipFill>
          <a:blip r:embed="rId20" cstate="print">
            <a:lum contrast="12000"/>
          </a:blip>
          <a:srcRect/>
          <a:stretch>
            <a:fillRect/>
          </a:stretch>
        </p:blipFill>
        <p:spPr bwMode="auto">
          <a:xfrm>
            <a:off x="0" y="4495800"/>
            <a:ext cx="901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12700">
            <a:solidFill>
              <a:srgbClr val="D829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 descr="DrippingBloo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359818" y="3274218"/>
            <a:ext cx="6858000" cy="309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304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 charset="0"/>
              </a:rPr>
              <a:t>The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 charset="0"/>
              </a:rPr>
              <a:t>Results/Outcomes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 charset="0"/>
              </a:rPr>
              <a:t>of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 charset="0"/>
              </a:rPr>
              <a:t>War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 charset="0"/>
              </a:rPr>
              <a:t>War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Estrangelo Edessa" pitchFamily="66" charset="0"/>
              </a:rPr>
              <a:t> II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86000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AIM:</a:t>
            </a:r>
            <a:r>
              <a:rPr lang="en-US" sz="2800" dirty="0" smtClean="0"/>
              <a:t>  What were the long lasting results of WWII?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Do </a:t>
            </a:r>
            <a:r>
              <a:rPr lang="en-US" sz="2800" b="1" dirty="0"/>
              <a:t>Now</a:t>
            </a:r>
            <a:r>
              <a:rPr lang="en-US" sz="2800" dirty="0"/>
              <a:t>:  </a:t>
            </a:r>
            <a:r>
              <a:rPr lang="en-US" sz="2400" dirty="0"/>
              <a:t>Answer the following questions in your </a:t>
            </a:r>
            <a:r>
              <a:rPr lang="en-US" sz="2400" dirty="0" smtClean="0"/>
              <a:t>notebook.</a:t>
            </a:r>
            <a:endParaRPr lang="en-US" sz="2800" dirty="0" smtClean="0"/>
          </a:p>
          <a:p>
            <a:r>
              <a:rPr lang="en-US" sz="2800" dirty="0" smtClean="0"/>
              <a:t>1.  Who </a:t>
            </a:r>
            <a:r>
              <a:rPr lang="en-US" sz="2800" dirty="0"/>
              <a:t>were the Allied Powers?</a:t>
            </a:r>
          </a:p>
          <a:p>
            <a:r>
              <a:rPr lang="en-US" sz="2800" dirty="0" smtClean="0"/>
              <a:t>2.  Who </a:t>
            </a:r>
            <a:r>
              <a:rPr lang="en-US" sz="2800" dirty="0"/>
              <a:t>were the Axis Powers?</a:t>
            </a:r>
          </a:p>
          <a:p>
            <a:r>
              <a:rPr lang="en-US" sz="2800" dirty="0" smtClean="0"/>
              <a:t>3. Name </a:t>
            </a:r>
            <a:r>
              <a:rPr lang="en-US" sz="2800" dirty="0"/>
              <a:t>two (2) causes of World War II?</a:t>
            </a:r>
          </a:p>
          <a:p>
            <a:r>
              <a:rPr lang="en-US" sz="2800" dirty="0" smtClean="0"/>
              <a:t>4. Name </a:t>
            </a:r>
            <a:r>
              <a:rPr lang="en-US" sz="2800" dirty="0"/>
              <a:t>two opposing leaders of World War II?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295400" y="76200"/>
            <a:ext cx="7543800" cy="1189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The Nuremberg War Trials:</a:t>
            </a:r>
            <a:br>
              <a:rPr lang="en-US" sz="3800" b="1">
                <a:solidFill>
                  <a:srgbClr val="D80000"/>
                </a:solidFill>
                <a:latin typeface="Comic Sans MS" pitchFamily="66" charset="0"/>
              </a:rPr>
            </a:br>
            <a:r>
              <a:rPr lang="en-US" sz="3400" b="1" i="1">
                <a:solidFill>
                  <a:srgbClr val="D80000"/>
                </a:solidFill>
                <a:latin typeface="Comic Sans MS" pitchFamily="66" charset="0"/>
              </a:rPr>
              <a:t>Crimes Against Humanity</a:t>
            </a:r>
          </a:p>
        </p:txBody>
      </p:sp>
      <p:pic>
        <p:nvPicPr>
          <p:cNvPr id="183301" name="Picture 5" descr="Nuremberg Trials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1752600" y="1422400"/>
            <a:ext cx="6553200" cy="520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1026"/>
          <p:cNvSpPr txBox="1">
            <a:spLocks noChangeArrowheads="1"/>
          </p:cNvSpPr>
          <p:nvPr/>
        </p:nvSpPr>
        <p:spPr bwMode="auto">
          <a:xfrm>
            <a:off x="1295400" y="152400"/>
            <a:ext cx="7543800" cy="67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Japanese War Crimes Trials</a:t>
            </a:r>
          </a:p>
        </p:txBody>
      </p:sp>
      <p:pic>
        <p:nvPicPr>
          <p:cNvPr id="204803" name="Picture 1027" descr="Tojo on Trial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2000" t="2000" r="53999" b="3500"/>
          <a:stretch>
            <a:fillRect/>
          </a:stretch>
        </p:blipFill>
        <p:spPr bwMode="auto">
          <a:xfrm>
            <a:off x="6200775" y="2667000"/>
            <a:ext cx="271462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04" name="Picture 1028" descr="Jap War Crimes Trial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1295400" y="990600"/>
            <a:ext cx="5181600" cy="345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05" name="Rectangle 1029"/>
          <p:cNvSpPr>
            <a:spLocks noChangeArrowheads="1"/>
          </p:cNvSpPr>
          <p:nvPr/>
        </p:nvSpPr>
        <p:spPr bwMode="auto">
          <a:xfrm>
            <a:off x="6477000" y="1768475"/>
            <a:ext cx="2286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General 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Hideki Tojo</a:t>
            </a:r>
          </a:p>
        </p:txBody>
      </p:sp>
      <p:sp>
        <p:nvSpPr>
          <p:cNvPr id="204806" name="Rectangle 1030"/>
          <p:cNvSpPr>
            <a:spLocks noChangeArrowheads="1"/>
          </p:cNvSpPr>
          <p:nvPr/>
        </p:nvSpPr>
        <p:spPr bwMode="auto">
          <a:xfrm>
            <a:off x="1295400" y="5791200"/>
            <a:ext cx="2286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Bio-Chemical Experiments</a:t>
            </a:r>
          </a:p>
        </p:txBody>
      </p:sp>
      <p:pic>
        <p:nvPicPr>
          <p:cNvPr id="204807" name="Picture 1031" descr="m3sxzkLxLI=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3581400" y="4114800"/>
            <a:ext cx="1420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924800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D80000"/>
                </a:solidFill>
                <a:latin typeface="Comic Sans MS" pitchFamily="66" charset="0"/>
              </a:rPr>
              <a:t>7 Future American Presidents’ Lives Were Impacted by </a:t>
            </a:r>
            <a:r>
              <a:rPr lang="en-US" sz="3000" b="1">
                <a:solidFill>
                  <a:srgbClr val="D80000"/>
                </a:solidFill>
                <a:latin typeface="Comic Sans MS" pitchFamily="66" charset="0"/>
              </a:rPr>
              <a:t>World War II</a:t>
            </a:r>
          </a:p>
        </p:txBody>
      </p:sp>
      <p:pic>
        <p:nvPicPr>
          <p:cNvPr id="153604" name="Picture 4" descr="George HW Bush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239000" y="3962400"/>
            <a:ext cx="1682750" cy="231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05" name="Picture 5" descr="Gerry Ford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1295400" y="4495800"/>
            <a:ext cx="17145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06" name="Picture 6" descr="Nixon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7162800" y="1538288"/>
            <a:ext cx="1639888" cy="204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07" name="Picture 7" descr="Ronald Reagan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</a:blip>
          <a:srcRect/>
          <a:stretch>
            <a:fillRect/>
          </a:stretch>
        </p:blipFill>
        <p:spPr bwMode="auto">
          <a:xfrm>
            <a:off x="5173663" y="4419600"/>
            <a:ext cx="1760537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08" name="Picture 8" descr="JFK-PT109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1600200" y="1663700"/>
            <a:ext cx="2971800" cy="191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09" name="Picture 9" descr="LBJ"/>
          <p:cNvPicPr>
            <a:picLocks noChangeAspect="1" noChangeArrowheads="1"/>
          </p:cNvPicPr>
          <p:nvPr/>
        </p:nvPicPr>
        <p:blipFill>
          <a:blip r:embed="rId8" cstate="print"/>
          <a:srcRect r="4839"/>
          <a:stretch>
            <a:fillRect/>
          </a:stretch>
        </p:blipFill>
        <p:spPr bwMode="auto">
          <a:xfrm>
            <a:off x="5105400" y="1752600"/>
            <a:ext cx="1671638" cy="2286000"/>
          </a:xfrm>
          <a:prstGeom prst="rect">
            <a:avLst/>
          </a:prstGeom>
          <a:noFill/>
        </p:spPr>
      </p:pic>
      <p:pic>
        <p:nvPicPr>
          <p:cNvPr id="153610" name="Picture 10" descr="Jimmy Carter"/>
          <p:cNvPicPr>
            <a:picLocks noChangeAspect="1" noChangeArrowheads="1"/>
          </p:cNvPicPr>
          <p:nvPr/>
        </p:nvPicPr>
        <p:blipFill>
          <a:blip r:embed="rId9" cstate="print"/>
          <a:srcRect l="11366" b="13889"/>
          <a:stretch>
            <a:fillRect/>
          </a:stretch>
        </p:blipFill>
        <p:spPr bwMode="auto">
          <a:xfrm>
            <a:off x="3200400" y="3962400"/>
            <a:ext cx="166846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1026"/>
          <p:cNvSpPr txBox="1">
            <a:spLocks noChangeArrowheads="1"/>
          </p:cNvSpPr>
          <p:nvPr/>
        </p:nvSpPr>
        <p:spPr bwMode="auto">
          <a:xfrm>
            <a:off x="4724400" y="609600"/>
            <a:ext cx="39624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D80000"/>
                </a:solidFill>
                <a:latin typeface="Comic Sans MS" pitchFamily="66" charset="0"/>
              </a:rPr>
              <a:t>The Race for Space</a:t>
            </a:r>
          </a:p>
        </p:txBody>
      </p:sp>
      <p:pic>
        <p:nvPicPr>
          <p:cNvPr id="208899" name="Picture 1027" descr="Gagarin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371600" y="609600"/>
            <a:ext cx="2771775" cy="3652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8900" name="Picture 1028" descr="Man on Moon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962400" y="3048000"/>
            <a:ext cx="4953000" cy="333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75438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 Early Computer Technology</a:t>
            </a:r>
            <a:br>
              <a:rPr lang="en-US" sz="3800" b="1">
                <a:solidFill>
                  <a:srgbClr val="D80000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 Came Out of WW II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1752600" y="3962400"/>
            <a:ext cx="25146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Mark I, 1944</a:t>
            </a: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4953000" y="5486400"/>
            <a:ext cx="3429000" cy="1096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Admiral Grace Hooper, 1944-1992</a:t>
            </a:r>
            <a:b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COBOL language</a:t>
            </a: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5867400" y="1584325"/>
            <a:ext cx="25146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Colossus, 1941</a:t>
            </a:r>
          </a:p>
        </p:txBody>
      </p:sp>
      <p:pic>
        <p:nvPicPr>
          <p:cNvPr id="182280" name="Picture 8" descr="Grace Hoope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3334"/>
          <a:stretch>
            <a:fillRect/>
          </a:stretch>
        </p:blipFill>
        <p:spPr bwMode="auto">
          <a:xfrm>
            <a:off x="3048000" y="4495800"/>
            <a:ext cx="19462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2281" name="Picture 9" descr="Coloss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752850" cy="248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2282" name="Picture 10" descr="Mark I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1371600" y="1462088"/>
            <a:ext cx="3276600" cy="2424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295400" y="15875"/>
            <a:ext cx="7543800" cy="1127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D80000"/>
                </a:solidFill>
                <a:latin typeface="Comic Sans MS" pitchFamily="66" charset="0"/>
              </a:rPr>
              <a:t>The De-Colonization of </a:t>
            </a:r>
            <a:br>
              <a:rPr lang="en-US" sz="3400" b="1">
                <a:solidFill>
                  <a:srgbClr val="D80000"/>
                </a:solidFill>
                <a:latin typeface="Comic Sans MS" pitchFamily="66" charset="0"/>
              </a:rPr>
            </a:br>
            <a:r>
              <a:rPr lang="en-US" sz="3400" b="1">
                <a:solidFill>
                  <a:srgbClr val="D80000"/>
                </a:solidFill>
                <a:latin typeface="Comic Sans MS" pitchFamily="66" charset="0"/>
              </a:rPr>
              <a:t>European Empires</a:t>
            </a:r>
          </a:p>
        </p:txBody>
      </p:sp>
      <p:pic>
        <p:nvPicPr>
          <p:cNvPr id="206851" name="Picture 3" descr="map-Global Decolonizatio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4103"/>
          <a:stretch>
            <a:fillRect/>
          </a:stretch>
        </p:blipFill>
        <p:spPr bwMode="auto">
          <a:xfrm>
            <a:off x="1295400" y="1219200"/>
            <a:ext cx="7620000" cy="534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295400" y="76200"/>
            <a:ext cx="75438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The Emergence of Third World Nationalist Movements</a:t>
            </a:r>
          </a:p>
        </p:txBody>
      </p:sp>
      <p:pic>
        <p:nvPicPr>
          <p:cNvPr id="207875" name="Picture 3" descr="Gandhi &amp; Nehru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14575"/>
          <a:stretch>
            <a:fillRect/>
          </a:stretch>
        </p:blipFill>
        <p:spPr bwMode="auto">
          <a:xfrm>
            <a:off x="1371600" y="1427163"/>
            <a:ext cx="3124200" cy="261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7" name="Picture 5" descr="Araf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00200"/>
            <a:ext cx="1500188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8" name="Picture 6" descr="Mau M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124200"/>
            <a:ext cx="1766888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9" name="Picture 7" descr="Fid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267200"/>
            <a:ext cx="173831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80" name="Picture 8" descr="Vietcong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00200" y="4419600"/>
            <a:ext cx="30003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WordArt 2" descr="blood_dripping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858000" cy="57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e and Wenches BB"/>
              </a:rPr>
              <a:t>The World </a:t>
            </a:r>
          </a:p>
          <a:p>
            <a:pPr algn="ctr"/>
            <a:r>
              <a:rPr lang="en-US" sz="6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e and Wenches BB"/>
              </a:rPr>
              <a:t>We Live in Today</a:t>
            </a:r>
          </a:p>
          <a:p>
            <a:pPr algn="ctr"/>
            <a:r>
              <a:rPr lang="en-US" sz="6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e and Wenches BB"/>
              </a:rPr>
              <a:t>Was Formed </a:t>
            </a:r>
          </a:p>
          <a:p>
            <a:pPr algn="ctr"/>
            <a:r>
              <a:rPr lang="en-US" sz="6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e and Wenches BB"/>
              </a:rPr>
              <a:t>by the Events </a:t>
            </a:r>
          </a:p>
          <a:p>
            <a:pPr algn="ctr"/>
            <a:r>
              <a:rPr lang="en-US" sz="6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e and Wenches BB"/>
              </a:rPr>
              <a:t>of World War II</a:t>
            </a:r>
          </a:p>
        </p:txBody>
      </p:sp>
      <p:pic>
        <p:nvPicPr>
          <p:cNvPr id="230403" name="Picture 3" descr="DrippingBloo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2359818" y="3274218"/>
            <a:ext cx="6858000" cy="30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6858000" cy="67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WW II Casualties: Europe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0" y="-547688"/>
            <a:ext cx="0" cy="717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53958" rIns="0" bIns="53958" anchor="ctr">
            <a:spAutoFit/>
          </a:bodyPr>
          <a:lstStyle/>
          <a:p>
            <a:endParaRPr lang="en-US" sz="1600" b="1">
              <a:latin typeface="Ale and Wenches BB" pitchFamily="34" charset="0"/>
            </a:endParaRPr>
          </a:p>
          <a:p>
            <a:pPr eaLnBrk="0" hangingPunct="0"/>
            <a:endParaRPr lang="en-US">
              <a:latin typeface="Arial" pitchFamily="34" charset="0"/>
            </a:endParaRPr>
          </a:p>
        </p:txBody>
      </p:sp>
      <p:pic>
        <p:nvPicPr>
          <p:cNvPr id="211097" name="Picture 153" descr="map-losses in WW2-Europe"/>
          <p:cNvPicPr>
            <a:picLocks noChangeAspect="1" noChangeArrowheads="1"/>
          </p:cNvPicPr>
          <p:nvPr/>
        </p:nvPicPr>
        <p:blipFill>
          <a:blip r:embed="rId3" cstate="print">
            <a:lum bright="30000" contrast="12000"/>
          </a:blip>
          <a:srcRect/>
          <a:stretch>
            <a:fillRect/>
          </a:stretch>
        </p:blipFill>
        <p:spPr bwMode="auto">
          <a:xfrm>
            <a:off x="1295400" y="857250"/>
            <a:ext cx="5505450" cy="584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1098" name="Rectangle 154"/>
          <p:cNvSpPr>
            <a:spLocks noChangeArrowheads="1"/>
          </p:cNvSpPr>
          <p:nvPr/>
        </p:nvSpPr>
        <p:spPr bwMode="auto">
          <a:xfrm>
            <a:off x="7010400" y="4406900"/>
            <a:ext cx="19685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latin typeface="Arial" pitchFamily="34" charset="0"/>
              </a:rPr>
              <a:t>Each symbol indicates 100,000 dead in the appropriate theater of operations</a:t>
            </a:r>
          </a:p>
        </p:txBody>
      </p:sp>
      <p:sp>
        <p:nvSpPr>
          <p:cNvPr id="211104" name="Rectangle 160"/>
          <p:cNvSpPr>
            <a:spLocks noChangeArrowheads="1"/>
          </p:cNvSpPr>
          <p:nvPr/>
        </p:nvSpPr>
        <p:spPr bwMode="auto">
          <a:xfrm>
            <a:off x="6934200" y="1814513"/>
            <a:ext cx="990600" cy="685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103" name="Picture 159" descr="ww2-2"/>
          <p:cNvPicPr>
            <a:picLocks noChangeAspect="1" noChangeArrowheads="1"/>
          </p:cNvPicPr>
          <p:nvPr/>
        </p:nvPicPr>
        <p:blipFill>
          <a:blip r:embed="rId4" cstate="print"/>
          <a:srcRect r="82869"/>
          <a:stretch>
            <a:fillRect/>
          </a:stretch>
        </p:blipFill>
        <p:spPr bwMode="auto">
          <a:xfrm>
            <a:off x="6934200" y="1947863"/>
            <a:ext cx="762000" cy="781050"/>
          </a:xfrm>
          <a:prstGeom prst="rect">
            <a:avLst/>
          </a:prstGeom>
          <a:noFill/>
        </p:spPr>
      </p:pic>
      <p:sp>
        <p:nvSpPr>
          <p:cNvPr id="211105" name="Rectangle 161"/>
          <p:cNvSpPr>
            <a:spLocks noChangeArrowheads="1"/>
          </p:cNvSpPr>
          <p:nvPr/>
        </p:nvSpPr>
        <p:spPr bwMode="auto">
          <a:xfrm>
            <a:off x="6934200" y="2500313"/>
            <a:ext cx="2057400" cy="990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102" name="Picture 158" descr="ww2-2"/>
          <p:cNvPicPr>
            <a:picLocks noChangeAspect="1" noChangeArrowheads="1"/>
          </p:cNvPicPr>
          <p:nvPr/>
        </p:nvPicPr>
        <p:blipFill>
          <a:blip r:embed="rId4" cstate="print"/>
          <a:srcRect l="17131" r="36617"/>
          <a:stretch>
            <a:fillRect/>
          </a:stretch>
        </p:blipFill>
        <p:spPr bwMode="auto">
          <a:xfrm>
            <a:off x="6934200" y="2576513"/>
            <a:ext cx="2057400" cy="781050"/>
          </a:xfrm>
          <a:prstGeom prst="rect">
            <a:avLst/>
          </a:prstGeom>
          <a:noFill/>
        </p:spPr>
      </p:pic>
      <p:sp>
        <p:nvSpPr>
          <p:cNvPr id="211106" name="Rectangle 162"/>
          <p:cNvSpPr>
            <a:spLocks noChangeArrowheads="1"/>
          </p:cNvSpPr>
          <p:nvPr/>
        </p:nvSpPr>
        <p:spPr bwMode="auto">
          <a:xfrm>
            <a:off x="6934200" y="3490913"/>
            <a:ext cx="2057400" cy="762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099" name="Picture 155" descr="ww2-2"/>
          <p:cNvPicPr>
            <a:picLocks noChangeAspect="1" noChangeArrowheads="1"/>
          </p:cNvPicPr>
          <p:nvPr/>
        </p:nvPicPr>
        <p:blipFill>
          <a:blip r:embed="rId4" cstate="print"/>
          <a:srcRect l="63383" r="18843"/>
          <a:stretch>
            <a:fillRect/>
          </a:stretch>
        </p:blipFill>
        <p:spPr bwMode="auto">
          <a:xfrm>
            <a:off x="7134225" y="3414713"/>
            <a:ext cx="790575" cy="781050"/>
          </a:xfrm>
          <a:prstGeom prst="rect">
            <a:avLst/>
          </a:prstGeom>
          <a:noFill/>
        </p:spPr>
      </p:pic>
      <p:pic>
        <p:nvPicPr>
          <p:cNvPr id="211107" name="Picture 163" descr="ww2-2"/>
          <p:cNvPicPr>
            <a:picLocks noChangeAspect="1" noChangeArrowheads="1"/>
          </p:cNvPicPr>
          <p:nvPr/>
        </p:nvPicPr>
        <p:blipFill>
          <a:blip r:embed="rId4" cstate="print"/>
          <a:srcRect l="80515"/>
          <a:stretch>
            <a:fillRect/>
          </a:stretch>
        </p:blipFill>
        <p:spPr bwMode="auto">
          <a:xfrm>
            <a:off x="8077200" y="3395663"/>
            <a:ext cx="866775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1026"/>
          <p:cNvSpPr txBox="1">
            <a:spLocks noChangeArrowheads="1"/>
          </p:cNvSpPr>
          <p:nvPr/>
        </p:nvSpPr>
        <p:spPr bwMode="auto">
          <a:xfrm>
            <a:off x="1676400" y="319088"/>
            <a:ext cx="6858000" cy="671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WW II Casualties: Asia</a:t>
            </a:r>
          </a:p>
        </p:txBody>
      </p:sp>
      <p:sp>
        <p:nvSpPr>
          <p:cNvPr id="212995" name="Rectangle 1027"/>
          <p:cNvSpPr>
            <a:spLocks noChangeArrowheads="1"/>
          </p:cNvSpPr>
          <p:nvPr/>
        </p:nvSpPr>
        <p:spPr bwMode="auto">
          <a:xfrm>
            <a:off x="0" y="-547688"/>
            <a:ext cx="0" cy="717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53958" rIns="0" bIns="53958" anchor="ctr">
            <a:spAutoFit/>
          </a:bodyPr>
          <a:lstStyle/>
          <a:p>
            <a:endParaRPr lang="en-US" sz="1600" b="1">
              <a:latin typeface="Ale and Wenches BB" pitchFamily="34" charset="0"/>
            </a:endParaRPr>
          </a:p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212997" name="Rectangle 1029"/>
          <p:cNvSpPr>
            <a:spLocks noChangeArrowheads="1"/>
          </p:cNvSpPr>
          <p:nvPr/>
        </p:nvSpPr>
        <p:spPr bwMode="auto">
          <a:xfrm>
            <a:off x="6858000" y="4787900"/>
            <a:ext cx="19685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latin typeface="Arial" pitchFamily="34" charset="0"/>
              </a:rPr>
              <a:t>Each symbol indicates 100,000 dead in the appropriate theater of operations</a:t>
            </a:r>
          </a:p>
        </p:txBody>
      </p:sp>
      <p:sp>
        <p:nvSpPr>
          <p:cNvPr id="212998" name="Rectangle 1030"/>
          <p:cNvSpPr>
            <a:spLocks noChangeArrowheads="1"/>
          </p:cNvSpPr>
          <p:nvPr/>
        </p:nvSpPr>
        <p:spPr bwMode="auto">
          <a:xfrm>
            <a:off x="6781800" y="2195513"/>
            <a:ext cx="990600" cy="685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2999" name="Picture 1031" descr="ww2-2"/>
          <p:cNvPicPr>
            <a:picLocks noChangeAspect="1" noChangeArrowheads="1"/>
          </p:cNvPicPr>
          <p:nvPr/>
        </p:nvPicPr>
        <p:blipFill>
          <a:blip r:embed="rId3" cstate="print"/>
          <a:srcRect r="82869"/>
          <a:stretch>
            <a:fillRect/>
          </a:stretch>
        </p:blipFill>
        <p:spPr bwMode="auto">
          <a:xfrm>
            <a:off x="6781800" y="2328863"/>
            <a:ext cx="762000" cy="781050"/>
          </a:xfrm>
          <a:prstGeom prst="rect">
            <a:avLst/>
          </a:prstGeom>
          <a:noFill/>
        </p:spPr>
      </p:pic>
      <p:sp>
        <p:nvSpPr>
          <p:cNvPr id="213000" name="Rectangle 1032"/>
          <p:cNvSpPr>
            <a:spLocks noChangeArrowheads="1"/>
          </p:cNvSpPr>
          <p:nvPr/>
        </p:nvSpPr>
        <p:spPr bwMode="auto">
          <a:xfrm>
            <a:off x="6781800" y="2881313"/>
            <a:ext cx="2057400" cy="990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01" name="Picture 1033" descr="ww2-2"/>
          <p:cNvPicPr>
            <a:picLocks noChangeAspect="1" noChangeArrowheads="1"/>
          </p:cNvPicPr>
          <p:nvPr/>
        </p:nvPicPr>
        <p:blipFill>
          <a:blip r:embed="rId3" cstate="print"/>
          <a:srcRect l="17131" r="36617"/>
          <a:stretch>
            <a:fillRect/>
          </a:stretch>
        </p:blipFill>
        <p:spPr bwMode="auto">
          <a:xfrm>
            <a:off x="6781800" y="2957513"/>
            <a:ext cx="2057400" cy="781050"/>
          </a:xfrm>
          <a:prstGeom prst="rect">
            <a:avLst/>
          </a:prstGeom>
          <a:noFill/>
        </p:spPr>
      </p:pic>
      <p:sp>
        <p:nvSpPr>
          <p:cNvPr id="213002" name="Rectangle 1034"/>
          <p:cNvSpPr>
            <a:spLocks noChangeArrowheads="1"/>
          </p:cNvSpPr>
          <p:nvPr/>
        </p:nvSpPr>
        <p:spPr bwMode="auto">
          <a:xfrm>
            <a:off x="6781800" y="3871913"/>
            <a:ext cx="2057400" cy="762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03" name="Picture 1035" descr="ww2-2"/>
          <p:cNvPicPr>
            <a:picLocks noChangeAspect="1" noChangeArrowheads="1"/>
          </p:cNvPicPr>
          <p:nvPr/>
        </p:nvPicPr>
        <p:blipFill>
          <a:blip r:embed="rId3" cstate="print"/>
          <a:srcRect l="63383" r="18843"/>
          <a:stretch>
            <a:fillRect/>
          </a:stretch>
        </p:blipFill>
        <p:spPr bwMode="auto">
          <a:xfrm>
            <a:off x="6981825" y="3795713"/>
            <a:ext cx="790575" cy="781050"/>
          </a:xfrm>
          <a:prstGeom prst="rect">
            <a:avLst/>
          </a:prstGeom>
          <a:noFill/>
        </p:spPr>
      </p:pic>
      <p:pic>
        <p:nvPicPr>
          <p:cNvPr id="213004" name="Picture 1036" descr="ww2-2"/>
          <p:cNvPicPr>
            <a:picLocks noChangeAspect="1" noChangeArrowheads="1"/>
          </p:cNvPicPr>
          <p:nvPr/>
        </p:nvPicPr>
        <p:blipFill>
          <a:blip r:embed="rId3" cstate="print"/>
          <a:srcRect l="80515"/>
          <a:stretch>
            <a:fillRect/>
          </a:stretch>
        </p:blipFill>
        <p:spPr bwMode="auto">
          <a:xfrm>
            <a:off x="7924800" y="3776663"/>
            <a:ext cx="866775" cy="781050"/>
          </a:xfrm>
          <a:prstGeom prst="rect">
            <a:avLst/>
          </a:prstGeom>
          <a:noFill/>
        </p:spPr>
      </p:pic>
      <p:pic>
        <p:nvPicPr>
          <p:cNvPr id="213006" name="Picture 1038" descr="map-losses in WW2-Asia"/>
          <p:cNvPicPr>
            <a:picLocks noChangeAspect="1" noChangeArrowheads="1"/>
          </p:cNvPicPr>
          <p:nvPr/>
        </p:nvPicPr>
        <p:blipFill>
          <a:blip r:embed="rId4" cstate="print">
            <a:lum bright="24000" contrast="6000"/>
          </a:blip>
          <a:srcRect/>
          <a:stretch>
            <a:fillRect/>
          </a:stretch>
        </p:blipFill>
        <p:spPr bwMode="auto">
          <a:xfrm>
            <a:off x="1447800" y="1347788"/>
            <a:ext cx="5029200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1026"/>
          <p:cNvSpPr txBox="1">
            <a:spLocks noChangeArrowheads="1"/>
          </p:cNvSpPr>
          <p:nvPr/>
        </p:nvSpPr>
        <p:spPr bwMode="auto">
          <a:xfrm>
            <a:off x="5867400" y="304800"/>
            <a:ext cx="29718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D80000"/>
                </a:solidFill>
                <a:latin typeface="Comic Sans MS" pitchFamily="66" charset="0"/>
              </a:rPr>
              <a:t>WW II Casualties</a:t>
            </a:r>
          </a:p>
        </p:txBody>
      </p:sp>
      <p:sp>
        <p:nvSpPr>
          <p:cNvPr id="205829" name="Rectangle 1029"/>
          <p:cNvSpPr>
            <a:spLocks noChangeArrowheads="1"/>
          </p:cNvSpPr>
          <p:nvPr/>
        </p:nvSpPr>
        <p:spPr bwMode="auto">
          <a:xfrm>
            <a:off x="0" y="-547688"/>
            <a:ext cx="0" cy="717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53958" rIns="0" bIns="53958" anchor="ctr">
            <a:spAutoFit/>
          </a:bodyPr>
          <a:lstStyle/>
          <a:p>
            <a:endParaRPr lang="en-US" sz="1600" b="1">
              <a:latin typeface="Ale and Wenches BB" pitchFamily="34" charset="0"/>
            </a:endParaRPr>
          </a:p>
          <a:p>
            <a:pPr eaLnBrk="0" hangingPunct="0"/>
            <a:endParaRPr lang="en-US">
              <a:latin typeface="Arial" pitchFamily="34" charset="0"/>
            </a:endParaRPr>
          </a:p>
        </p:txBody>
      </p:sp>
      <p:graphicFrame>
        <p:nvGraphicFramePr>
          <p:cNvPr id="206568" name="Group 1768"/>
          <p:cNvGraphicFramePr>
            <a:graphicFrameLocks noGrp="1"/>
          </p:cNvGraphicFramePr>
          <p:nvPr/>
        </p:nvGraphicFramePr>
        <p:xfrm>
          <a:off x="1371600" y="76200"/>
          <a:ext cx="4495800" cy="6827520"/>
        </p:xfrm>
        <a:graphic>
          <a:graphicData uri="http://schemas.openxmlformats.org/drawingml/2006/table">
            <a:tbl>
              <a:tblPr/>
              <a:tblGrid>
                <a:gridCol w="1362075"/>
                <a:gridCol w="979488"/>
                <a:gridCol w="1190625"/>
                <a:gridCol w="96361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2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Country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2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Men in war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2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Battle deaths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29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Wounded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Australia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1,000,000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26,976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180,864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Austria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800,000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280,000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350,117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Belgium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625,000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8,460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55,513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Brazil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40,334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943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4,222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Bulgaria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339,760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6,671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21,878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Canada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1,086,343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42,042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53,145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China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17,250,521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1,324,516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1,762,006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Czechoslovakia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6,683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8,017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Denmark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4,339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Finland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500,000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79,047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50,000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France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201,568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400,000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Germany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20,000,000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3,250,000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7,250,000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Greece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17,024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47,290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Hungary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147,435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89,313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India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2,393,891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32,121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64,354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Italy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3,100,000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149,496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66,716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Japan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9,700,000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1,270,000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140,000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Netherlands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280,000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6,500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2,860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New Zealand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194,000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11,625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17,000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Norway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75,000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Poland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664,000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530,000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Romania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650,000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350,000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South Africa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410,056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2,473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U.S.S.R.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—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6,115,000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14,012,000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United Kingdom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5,896,000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357,116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369,267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United States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16,112,566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291,557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670,846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Yugoslavia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3,741,000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305,000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425,000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556" name="Rectangle 1756"/>
          <p:cNvSpPr>
            <a:spLocks noChangeArrowheads="1"/>
          </p:cNvSpPr>
          <p:nvPr/>
        </p:nvSpPr>
        <p:spPr bwMode="auto">
          <a:xfrm>
            <a:off x="6172200" y="2117725"/>
            <a:ext cx="2590800" cy="3140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Civilians only.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Army and navy figures.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Figures cover period July 7, 1937 to  Sept. 2, 1945, and concern only Chinese regular troops. They do not include casualties suffered by guerrillas and local military corps.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Deaths from all causes.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Against Soviet Russia; 385,847 </a:t>
            </a:r>
            <a:br>
              <a:rPr lang="en-US" sz="10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against Nazi Germany.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Against Soviet Russia; 169,822</a:t>
            </a:r>
            <a:br>
              <a:rPr lang="en-US" sz="10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against Nazi Germany.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National Defense Ctr., Canadian</a:t>
            </a:r>
            <a:br>
              <a:rPr lang="en-US" sz="10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000" b="1">
                <a:solidFill>
                  <a:srgbClr val="000000"/>
                </a:solidFill>
                <a:latin typeface="Comic Sans MS" pitchFamily="66" charset="0"/>
              </a:rPr>
              <a:t>Forces Hq., Director of History.</a:t>
            </a:r>
            <a:endParaRPr lang="en-US" sz="10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1026"/>
          <p:cNvSpPr txBox="1">
            <a:spLocks noChangeArrowheads="1"/>
          </p:cNvSpPr>
          <p:nvPr/>
        </p:nvSpPr>
        <p:spPr bwMode="auto">
          <a:xfrm>
            <a:off x="990600" y="76200"/>
            <a:ext cx="8001000" cy="731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D80000"/>
                </a:solidFill>
                <a:latin typeface="Comic Sans MS" pitchFamily="66" charset="0"/>
              </a:rPr>
              <a:t>Massive Human Dislocations</a:t>
            </a:r>
          </a:p>
        </p:txBody>
      </p:sp>
      <p:sp>
        <p:nvSpPr>
          <p:cNvPr id="214019" name="Rectangle 1027"/>
          <p:cNvSpPr>
            <a:spLocks noChangeArrowheads="1"/>
          </p:cNvSpPr>
          <p:nvPr/>
        </p:nvSpPr>
        <p:spPr bwMode="auto">
          <a:xfrm>
            <a:off x="0" y="-547688"/>
            <a:ext cx="0" cy="717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53958" rIns="0" bIns="53958" anchor="ctr">
            <a:spAutoFit/>
          </a:bodyPr>
          <a:lstStyle/>
          <a:p>
            <a:endParaRPr lang="en-US" sz="1600" b="1">
              <a:latin typeface="Ale and Wenches BB" pitchFamily="34" charset="0"/>
            </a:endParaRPr>
          </a:p>
          <a:p>
            <a:pPr eaLnBrk="0" hangingPunct="0"/>
            <a:endParaRPr lang="en-US">
              <a:latin typeface="Arial" pitchFamily="34" charset="0"/>
            </a:endParaRPr>
          </a:p>
        </p:txBody>
      </p:sp>
      <p:pic>
        <p:nvPicPr>
          <p:cNvPr id="214030" name="Picture 1038" descr="postww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828800" y="876300"/>
            <a:ext cx="4267200" cy="5676900"/>
          </a:xfrm>
          <a:prstGeom prst="rect">
            <a:avLst/>
          </a:prstGeom>
          <a:noFill/>
        </p:spPr>
      </p:pic>
      <p:pic>
        <p:nvPicPr>
          <p:cNvPr id="214032" name="Picture 1040" descr="postww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95375"/>
            <a:ext cx="161925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1026"/>
          <p:cNvSpPr txBox="1">
            <a:spLocks noChangeArrowheads="1"/>
          </p:cNvSpPr>
          <p:nvPr/>
        </p:nvSpPr>
        <p:spPr bwMode="auto">
          <a:xfrm>
            <a:off x="1371600" y="184150"/>
            <a:ext cx="7543800" cy="21852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>
                <a:solidFill>
                  <a:srgbClr val="D80000"/>
                </a:solidFill>
                <a:latin typeface="Comic Sans MS" pitchFamily="66" charset="0"/>
              </a:rPr>
              <a:t>The U. S. &amp; the U. S. S. R. Emerged as the Two Superpowers of the later </a:t>
            </a:r>
            <a:r>
              <a:rPr lang="en-US" sz="3400" b="1" dirty="0" smtClean="0">
                <a:solidFill>
                  <a:srgbClr val="D80000"/>
                </a:solidFill>
                <a:latin typeface="Comic Sans MS" pitchFamily="66" charset="0"/>
              </a:rPr>
              <a:t>half </a:t>
            </a:r>
            <a:br>
              <a:rPr lang="en-US" sz="3400" b="1" dirty="0" smtClean="0">
                <a:solidFill>
                  <a:srgbClr val="D80000"/>
                </a:solidFill>
                <a:latin typeface="Comic Sans MS" pitchFamily="66" charset="0"/>
              </a:rPr>
            </a:br>
            <a:r>
              <a:rPr lang="en-US" sz="3400" b="1" dirty="0" smtClean="0">
                <a:solidFill>
                  <a:srgbClr val="D80000"/>
                </a:solidFill>
                <a:latin typeface="Comic Sans MS" pitchFamily="66" charset="0"/>
              </a:rPr>
              <a:t>of the 20</a:t>
            </a:r>
            <a:r>
              <a:rPr lang="en-US" sz="3400" b="1" baseline="30000" dirty="0" smtClean="0">
                <a:solidFill>
                  <a:srgbClr val="D80000"/>
                </a:solidFill>
                <a:latin typeface="Comic Sans MS" pitchFamily="66" charset="0"/>
              </a:rPr>
              <a:t>th</a:t>
            </a:r>
            <a:r>
              <a:rPr lang="en-US" sz="3400" b="1" dirty="0" smtClean="0">
                <a:solidFill>
                  <a:srgbClr val="D80000"/>
                </a:solidFill>
                <a:latin typeface="Comic Sans MS" pitchFamily="66" charset="0"/>
              </a:rPr>
              <a:t> century </a:t>
            </a:r>
            <a:endParaRPr lang="en-US" sz="3400" b="1" dirty="0">
              <a:solidFill>
                <a:srgbClr val="D80000"/>
              </a:solidFill>
              <a:latin typeface="Comic Sans MS" pitchFamily="66" charset="0"/>
            </a:endParaRPr>
          </a:p>
        </p:txBody>
      </p:sp>
      <p:pic>
        <p:nvPicPr>
          <p:cNvPr id="209923" name="Picture 1027" descr="Soviet flag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6757"/>
          <a:stretch>
            <a:fillRect/>
          </a:stretch>
        </p:blipFill>
        <p:spPr bwMode="auto">
          <a:xfrm>
            <a:off x="5105400" y="4038600"/>
            <a:ext cx="3733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924" name="Picture 1028" descr="US Flag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219200" y="2590800"/>
            <a:ext cx="3733800" cy="217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2667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U.S.S.R. = Union of the Soviet Socialist Republics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029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U.S. = United States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219200" y="76200"/>
            <a:ext cx="7696200" cy="1189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The </a:t>
            </a:r>
            <a:r>
              <a:rPr lang="en-US" sz="3800" b="1">
                <a:solidFill>
                  <a:srgbClr val="333399"/>
                </a:solidFill>
                <a:latin typeface="Comic Sans MS" pitchFamily="66" charset="0"/>
              </a:rPr>
              <a:t>Bi-Polarization </a:t>
            </a: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of Europe:  </a:t>
            </a:r>
            <a:r>
              <a:rPr lang="en-US" sz="3400" b="1">
                <a:solidFill>
                  <a:srgbClr val="D80000"/>
                </a:solidFill>
                <a:latin typeface="Comic Sans MS" pitchFamily="66" charset="0"/>
              </a:rPr>
              <a:t>The Beginning of the Cold War</a:t>
            </a:r>
          </a:p>
        </p:txBody>
      </p:sp>
      <p:pic>
        <p:nvPicPr>
          <p:cNvPr id="98308" name="Picture 4" descr="map-EarlyColdWarEuropean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47800" y="1371600"/>
            <a:ext cx="7315200" cy="531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73152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The Division of Germany:</a:t>
            </a:r>
            <a:br>
              <a:rPr lang="en-US" sz="3800" b="1">
                <a:solidFill>
                  <a:srgbClr val="D80000"/>
                </a:solidFill>
                <a:latin typeface="Comic Sans MS" pitchFamily="66" charset="0"/>
              </a:rPr>
            </a:br>
            <a:r>
              <a:rPr lang="en-US" sz="3800" b="1">
                <a:solidFill>
                  <a:srgbClr val="D80000"/>
                </a:solidFill>
                <a:latin typeface="Comic Sans MS" pitchFamily="66" charset="0"/>
              </a:rPr>
              <a:t>1945 - 1990</a:t>
            </a:r>
          </a:p>
        </p:txBody>
      </p:sp>
      <p:pic>
        <p:nvPicPr>
          <p:cNvPr id="101379" name="Picture 3" descr="map-Division of Germany-194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r="342"/>
          <a:stretch>
            <a:fillRect/>
          </a:stretch>
        </p:blipFill>
        <p:spPr bwMode="auto">
          <a:xfrm>
            <a:off x="1752600" y="1524000"/>
            <a:ext cx="6629400" cy="510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026"/>
          <p:cNvSpPr txBox="1">
            <a:spLocks noChangeArrowheads="1"/>
          </p:cNvSpPr>
          <p:nvPr/>
        </p:nvSpPr>
        <p:spPr bwMode="auto">
          <a:xfrm>
            <a:off x="1295400" y="152400"/>
            <a:ext cx="7543800" cy="731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D80000"/>
                </a:solidFill>
                <a:latin typeface="Comic Sans MS" pitchFamily="66" charset="0"/>
              </a:rPr>
              <a:t>The Creation of the U. N.</a:t>
            </a:r>
          </a:p>
        </p:txBody>
      </p:sp>
      <p:pic>
        <p:nvPicPr>
          <p:cNvPr id="177155" name="Picture 1027" descr="chart-United Nations organization structur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362200" y="990600"/>
            <a:ext cx="534035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II Theme">
  <a:themeElements>
    <a:clrScheme name="Older Stude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der Stude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der Stude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der Stude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WWII Theme</Template>
  <TotalTime>0</TotalTime>
  <Words>423</Words>
  <Application>Microsoft Office PowerPoint</Application>
  <PresentationFormat>On-screen Show (4:3)</PresentationFormat>
  <Paragraphs>173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WWII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</cp:revision>
  <dcterms:created xsi:type="dcterms:W3CDTF">2011-05-25T13:12:56Z</dcterms:created>
  <dcterms:modified xsi:type="dcterms:W3CDTF">2011-05-25T13:27:00Z</dcterms:modified>
</cp:coreProperties>
</file>