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F3241D-5F54-4E8F-B3BB-F03114BFF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59D1A6-24E4-4391-A9D7-29DC5C243D3C}" type="datetimeFigureOut">
              <a:rPr lang="en-US"/>
              <a:pPr>
                <a:defRPr/>
              </a:pPr>
              <a:t>4/21/2011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6F5686-081C-4CCB-9827-4ABF06133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3D3BA5-73DA-430D-8240-EEFADBFA2C8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822E14-66BA-4187-AA51-B9713609ACC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3DFC48-6775-4BA7-85B9-96F7478DF3E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9E1F81-6CB7-40AC-9A6E-9DC69A2FE769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3F8E1E-CE36-4337-8882-02307392DD5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906D4D-81F7-4035-8732-A6D0C103CCC9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EC630A-F420-4C3E-B79A-253018B911C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ABD2BC-5DAB-4172-B255-62EF61B1AA7F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6F5686-081C-4CCB-9827-4ABF06133A4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B58FA7-DAF7-46F7-AA2C-CCA64931134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A46A44-C976-457A-A3E5-928EC9E258C9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882FA-4D4F-4AD1-A4C6-0C2376CBF3C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9AB2BF-FC43-4777-B4FE-7B35D06C0169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858DF0-10C2-4294-B8B0-BDFB7870F5C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CAACA0-5C95-4053-A796-50C48C530CB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4FE106-D905-4488-B02A-AD21C5D618A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DC7C0E-9936-4D08-A6E1-CB074147354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GB"/>
          </a:p>
        </p:txBody>
      </p:sp>
      <p:pic>
        <p:nvPicPr>
          <p:cNvPr id="5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GB"/>
          </a:p>
        </p:txBody>
      </p:sp>
      <p:pic>
        <p:nvPicPr>
          <p:cNvPr id="7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5DA5C-B321-497F-B99D-C7D4DF0BD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14C53-01D0-47AA-8862-90B764B8C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4E339-DDCE-4139-A586-37D2D1244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53CF8-078D-4A53-B018-7814344B0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A3BB-C3FB-454D-A02D-80F5A2091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5975-DBE9-4458-9EF1-287ADB689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79B2F-6020-4EE6-81D0-B3D9D48D7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97673-C571-4DFC-AA72-212D522BA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6792-B012-481A-BC7E-CD65E3E32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1323-ECF5-4538-B8D3-B4D24B549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820B4-0078-4FF9-A7DC-97A325558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GB"/>
          </a:p>
        </p:txBody>
      </p:sp>
      <p:sp>
        <p:nvSpPr>
          <p:cNvPr id="3075" name="Line 1027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028" descr="minispir"/>
          <p:cNvPicPr>
            <a:picLocks noChangeAspect="1" noChangeArrowheads="1"/>
          </p:cNvPicPr>
          <p:nvPr/>
        </p:nvPicPr>
        <p:blipFill>
          <a:blip r:embed="rId13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29" descr="minispir"/>
          <p:cNvPicPr>
            <a:picLocks noChangeAspect="1" noChangeArrowheads="1"/>
          </p:cNvPicPr>
          <p:nvPr/>
        </p:nvPicPr>
        <p:blipFill>
          <a:blip r:embed="rId1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B241AD-DAC2-455A-9063-2C4953141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lex\Desktop\World%20War%20I%20-%20BETA%202010-11\CausesWWI.wmv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4313"/>
            <a:ext cx="8050088" cy="766415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 Causes of World War One (WWI)</a:t>
            </a:r>
            <a:endPara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492896"/>
            <a:ext cx="5181600" cy="4104456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GB" sz="4000" b="1" dirty="0" smtClean="0"/>
              <a:t>M</a:t>
            </a:r>
            <a:r>
              <a:rPr lang="en-GB" dirty="0" smtClean="0">
                <a:solidFill>
                  <a:srgbClr val="C00000"/>
                </a:solidFill>
              </a:rPr>
              <a:t>ilitarism</a:t>
            </a:r>
          </a:p>
          <a:p>
            <a:pPr algn="l" eaLnBrk="1" hangingPunct="1">
              <a:buFontTx/>
              <a:buChar char="•"/>
            </a:pPr>
            <a:r>
              <a:rPr lang="en-GB" sz="4000" b="1" dirty="0" smtClean="0"/>
              <a:t>A</a:t>
            </a:r>
            <a:r>
              <a:rPr lang="en-GB" dirty="0" smtClean="0">
                <a:solidFill>
                  <a:srgbClr val="C00000"/>
                </a:solidFill>
              </a:rPr>
              <a:t>lliances</a:t>
            </a:r>
          </a:p>
          <a:p>
            <a:pPr algn="l" eaLnBrk="1" hangingPunct="1">
              <a:buFontTx/>
              <a:buChar char="•"/>
            </a:pPr>
            <a:r>
              <a:rPr lang="en-GB" sz="4000" b="1" dirty="0" smtClean="0"/>
              <a:t>I</a:t>
            </a:r>
            <a:r>
              <a:rPr lang="en-GB" dirty="0" smtClean="0">
                <a:solidFill>
                  <a:srgbClr val="C00000"/>
                </a:solidFill>
              </a:rPr>
              <a:t>mperialism</a:t>
            </a:r>
          </a:p>
          <a:p>
            <a:pPr algn="l" eaLnBrk="1" hangingPunct="1">
              <a:buFontTx/>
              <a:buChar char="•"/>
            </a:pPr>
            <a:r>
              <a:rPr lang="en-GB" sz="4000" b="1" dirty="0" smtClean="0"/>
              <a:t>N</a:t>
            </a:r>
            <a:r>
              <a:rPr lang="en-GB" dirty="0" smtClean="0">
                <a:solidFill>
                  <a:srgbClr val="C00000"/>
                </a:solidFill>
              </a:rPr>
              <a:t>ationalism</a:t>
            </a:r>
          </a:p>
          <a:p>
            <a:pPr algn="l" eaLnBrk="1" hangingPunct="1">
              <a:buFontTx/>
              <a:buChar char="•"/>
            </a:pPr>
            <a:r>
              <a:rPr lang="en-GB" sz="4000" b="1" dirty="0" smtClean="0"/>
              <a:t>S</a:t>
            </a:r>
            <a:r>
              <a:rPr lang="en-GB" dirty="0" smtClean="0">
                <a:solidFill>
                  <a:srgbClr val="C00000"/>
                </a:solidFill>
              </a:rPr>
              <a:t>ignificant individuals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21504" name="Picture 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80728"/>
            <a:ext cx="2949575" cy="507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908720"/>
            <a:ext cx="4392488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Aim: How connected were the world powers before WWI?</a:t>
            </a:r>
          </a:p>
          <a:p>
            <a:endParaRPr lang="en-US" b="1" dirty="0"/>
          </a:p>
          <a:p>
            <a:r>
              <a:rPr lang="en-US" b="1" dirty="0" smtClean="0"/>
              <a:t>Do Now: What is an acronym? 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What are these?</a:t>
            </a:r>
          </a:p>
          <a:p>
            <a:endParaRPr lang="en-US" b="1" dirty="0"/>
          </a:p>
          <a:p>
            <a:r>
              <a:rPr lang="en-US" b="1" dirty="0" smtClean="0"/>
              <a:t>FBI</a:t>
            </a:r>
          </a:p>
          <a:p>
            <a:r>
              <a:rPr lang="en-US" b="1" dirty="0" smtClean="0"/>
              <a:t>CIA</a:t>
            </a:r>
          </a:p>
          <a:p>
            <a:r>
              <a:rPr lang="en-US" b="1" dirty="0" smtClean="0"/>
              <a:t>DHS</a:t>
            </a:r>
          </a:p>
          <a:p>
            <a:r>
              <a:rPr lang="en-US" b="1" dirty="0" smtClean="0"/>
              <a:t>NATO</a:t>
            </a:r>
          </a:p>
          <a:p>
            <a:r>
              <a:rPr lang="en-US" b="1" dirty="0" smtClean="0"/>
              <a:t>WHO</a:t>
            </a:r>
          </a:p>
          <a:p>
            <a:r>
              <a:rPr lang="en-US" b="1" dirty="0" smtClean="0"/>
              <a:t>BETA</a:t>
            </a:r>
          </a:p>
          <a:p>
            <a:r>
              <a:rPr lang="en-US" b="1" dirty="0" smtClean="0"/>
              <a:t>NESW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uiExpand="1" build="p" autoUpdateAnimBg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Significant Individuals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4724400" cy="4114800"/>
          </a:xfrm>
        </p:spPr>
        <p:txBody>
          <a:bodyPr/>
          <a:lstStyle/>
          <a:p>
            <a:pPr eaLnBrk="1" hangingPunct="1"/>
            <a:r>
              <a:rPr lang="en-GB" smtClean="0"/>
              <a:t>Bethmann Hollweg</a:t>
            </a:r>
          </a:p>
          <a:p>
            <a:pPr eaLnBrk="1" hangingPunct="1"/>
            <a:r>
              <a:rPr lang="en-GB" smtClean="0"/>
              <a:t>German Prime Minister</a:t>
            </a:r>
          </a:p>
          <a:p>
            <a:pPr eaLnBrk="1" hangingPunct="1"/>
            <a:r>
              <a:rPr lang="en-GB" smtClean="0"/>
              <a:t>Gave very strong support to Austria during the July crisis while Kaiser was cruising on his yacht</a:t>
            </a:r>
            <a:endParaRPr lang="en-US" smtClean="0"/>
          </a:p>
        </p:txBody>
      </p:sp>
      <p:pic>
        <p:nvPicPr>
          <p:cNvPr id="10244" name="Picture 4" descr="bethmann Hollw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63" y="1752600"/>
            <a:ext cx="2027237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172200" y="4565650"/>
            <a:ext cx="2514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“The Austrian demands are moderate.  Any interference by Britain, France and Russia would be followed by incalculable consequences”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  <p:bldP spid="1024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 Crisis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28 June 1914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Heir to Austrian throne Franz Ferdinand visits Sarajevo.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Capital of Bosnia, recently grabbed by Austria.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Balkins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hotbed of Slav nationalism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8" name="Picture 4" descr="FRANZ FE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9363" y="1752600"/>
            <a:ext cx="3017837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the-seal-of-the-Black-Ha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4545013"/>
            <a:ext cx="17145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013325" y="4951413"/>
            <a:ext cx="13874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Seal of the Black Hand group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  <p:bldP spid="1127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 Crisis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“Black Hand” terrorists attack the Arch Duke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Bomb attempt fails in morning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Gavrilo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dirty="0" smtClean="0"/>
              <a:t>shoots &amp; </a:t>
            </a:r>
            <a:r>
              <a:rPr lang="en-GB" sz="2800" b="1" dirty="0" smtClean="0">
                <a:solidFill>
                  <a:srgbClr val="C00000"/>
                </a:solidFill>
              </a:rPr>
              <a:t>kills Archduke and wife </a:t>
            </a:r>
            <a:r>
              <a:rPr lang="en-GB" sz="2800" dirty="0" smtClean="0"/>
              <a:t>in the afternoon.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Austrians blame Serbia </a:t>
            </a:r>
            <a:r>
              <a:rPr lang="en-GB" sz="2800" dirty="0" smtClean="0"/>
              <a:t>for supporting terrorists.</a:t>
            </a:r>
            <a:endParaRPr lang="en-US" sz="2800" dirty="0" smtClean="0"/>
          </a:p>
        </p:txBody>
      </p:sp>
      <p:pic>
        <p:nvPicPr>
          <p:cNvPr id="12292" name="Picture 4" descr="BLOODY JACK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752600"/>
            <a:ext cx="175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PRINCI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4363" y="4191000"/>
            <a:ext cx="14938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428625"/>
            <a:ext cx="7620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 Crisis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426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Austrians, supported by Germany, send Serbia a tough ultimatum.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Serbia agrees to all but two terms of the ultimatum.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Russia mobilizes her troops to support Serbia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Germany demands that Russia stands her armies down.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Germany declares war on Russia</a:t>
            </a:r>
            <a:endParaRPr lang="en-US" sz="2400" dirty="0" smtClean="0"/>
          </a:p>
        </p:txBody>
      </p:sp>
      <p:pic>
        <p:nvPicPr>
          <p:cNvPr id="13316" name="Picture 4" descr="bercht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733800"/>
            <a:ext cx="1600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248400" y="2209800"/>
            <a:ext cx="2133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“Demands must be put to Serbia that would be wholly impossible for them to accept …”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  <p:bldP spid="1331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Britain get involved?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4267200" cy="42672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Britain</a:t>
            </a:r>
            <a:r>
              <a:rPr lang="en-GB" sz="2800" dirty="0" smtClean="0"/>
              <a:t> had </a:t>
            </a:r>
            <a:r>
              <a:rPr lang="en-GB" sz="2800" b="1" dirty="0" smtClean="0">
                <a:solidFill>
                  <a:srgbClr val="C00000"/>
                </a:solidFill>
              </a:rPr>
              <a:t>Ententes (Alliances)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smtClean="0"/>
              <a:t>with 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  <a:r>
              <a:rPr lang="en-GB" sz="2800" dirty="0" smtClean="0"/>
              <a:t> and 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</a:t>
            </a:r>
            <a:r>
              <a:rPr lang="en-GB" sz="2800" dirty="0" smtClean="0"/>
              <a:t>.</a:t>
            </a:r>
          </a:p>
          <a:p>
            <a:pPr eaLnBrk="1" hangingPunct="1"/>
            <a:r>
              <a:rPr lang="en-GB" sz="2800" dirty="0" smtClean="0"/>
              <a:t>Only “friendly agreements” but French and Russians given impression Britain would fight.</a:t>
            </a:r>
          </a:p>
          <a:p>
            <a:pPr eaLnBrk="1" hangingPunct="1"/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Schlieffen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 descr="Sir%20Edward%20Grey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2928938"/>
            <a:ext cx="2714625" cy="339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86438" y="1785938"/>
            <a:ext cx="26670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/>
              <a:t>Sir Edward Grey</a:t>
            </a:r>
          </a:p>
          <a:p>
            <a:r>
              <a:rPr lang="en-GB" sz="1600" b="1"/>
              <a:t>British Foreign Secretary  … “There’s some devilry going on in Berlin”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  <p:bldP spid="1434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 </a:t>
            </a:r>
            <a:r>
              <a:rPr lang="en-GB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Schlieffen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Plan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3733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Germany’s military plan to defeat France and Russia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“Knock out blow” aimed at France first.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Avoid French defences by invasion of Belgium.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Germans thought Britain would not intervene.</a:t>
            </a:r>
            <a:endParaRPr lang="en-US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 descr="planSchlieff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71688"/>
            <a:ext cx="3987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Britain’s Reaction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4441304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1838- UK had signed a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Treaty to protect Belgium</a:t>
            </a:r>
            <a:r>
              <a:rPr lang="en-GB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Britain also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scared of Germany controlling Channel</a:t>
            </a:r>
            <a:r>
              <a:rPr lang="en-GB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ports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not want Germany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GB" sz="2400" dirty="0" smtClean="0"/>
              <a:t> defeat France and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dominate</a:t>
            </a:r>
            <a:r>
              <a:rPr lang="en-GB" sz="2400" b="1" dirty="0" smtClean="0"/>
              <a:t> </a:t>
            </a: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r>
              <a:rPr lang="en-GB" sz="2400" dirty="0" smtClean="0"/>
              <a:t>.  Britain next?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UK issued </a:t>
            </a:r>
            <a:r>
              <a:rPr lang="en-GB" sz="2400" b="1" dirty="0" smtClean="0"/>
              <a:t>ultimatum</a:t>
            </a:r>
            <a:r>
              <a:rPr lang="en-GB" sz="2400" dirty="0" smtClean="0"/>
              <a:t> to Germany to withdraw troops from Belgium. 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declared August 4 1914</a:t>
            </a:r>
            <a:endParaRPr lang="en-US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90" name="Picture 6" descr="scrapofpaper-1914-brit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0768"/>
            <a:ext cx="330835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ausesWW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476672"/>
            <a:ext cx="7488832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76200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Militarism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4800600" cy="4114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Germany </a:t>
            </a:r>
            <a:r>
              <a:rPr lang="en-GB" dirty="0" smtClean="0"/>
              <a:t>was </a:t>
            </a:r>
            <a:r>
              <a:rPr lang="en-GB" dirty="0" smtClean="0">
                <a:solidFill>
                  <a:srgbClr val="C00000"/>
                </a:solidFill>
              </a:rPr>
              <a:t>competing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with the UK </a:t>
            </a:r>
            <a:r>
              <a:rPr lang="en-GB" dirty="0" smtClean="0"/>
              <a:t>to build battleships.</a:t>
            </a:r>
          </a:p>
          <a:p>
            <a:pPr eaLnBrk="1" hangingPunct="1"/>
            <a:r>
              <a:rPr lang="en-GB" dirty="0" smtClean="0"/>
              <a:t>The </a:t>
            </a:r>
            <a:r>
              <a:rPr lang="en-GB" dirty="0" smtClean="0">
                <a:solidFill>
                  <a:srgbClr val="C00000"/>
                </a:solidFill>
              </a:rPr>
              <a:t>British feared </a:t>
            </a:r>
            <a:r>
              <a:rPr lang="en-GB" dirty="0" smtClean="0"/>
              <a:t>an </a:t>
            </a:r>
            <a:r>
              <a:rPr lang="en-GB" dirty="0" smtClean="0">
                <a:solidFill>
                  <a:srgbClr val="C00000"/>
                </a:solidFill>
              </a:rPr>
              <a:t>attack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C00000"/>
                </a:solidFill>
              </a:rPr>
              <a:t>on their Empire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5124" name="Picture 4" descr="dreadnou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1981200"/>
            <a:ext cx="25431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Militarism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4038600" cy="4114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C00000"/>
                </a:solidFill>
              </a:rPr>
              <a:t>Germany</a:t>
            </a:r>
            <a:r>
              <a:rPr lang="en-GB" dirty="0" smtClean="0"/>
              <a:t> was </a:t>
            </a:r>
            <a:r>
              <a:rPr lang="en-GB" dirty="0" smtClean="0">
                <a:solidFill>
                  <a:srgbClr val="C00000"/>
                </a:solidFill>
              </a:rPr>
              <a:t>competing</a:t>
            </a:r>
            <a:r>
              <a:rPr lang="en-GB" dirty="0" smtClean="0"/>
              <a:t> with </a:t>
            </a:r>
            <a:r>
              <a:rPr lang="en-GB" dirty="0" smtClean="0">
                <a:solidFill>
                  <a:srgbClr val="C00000"/>
                </a:solidFill>
              </a:rPr>
              <a:t>Russia and France </a:t>
            </a:r>
            <a:r>
              <a:rPr lang="en-GB" dirty="0" smtClean="0"/>
              <a:t>to </a:t>
            </a:r>
            <a:r>
              <a:rPr lang="en-GB" dirty="0" smtClean="0">
                <a:solidFill>
                  <a:srgbClr val="C00000"/>
                </a:solidFill>
              </a:rPr>
              <a:t>expand</a:t>
            </a:r>
            <a:r>
              <a:rPr lang="en-GB" dirty="0" smtClean="0"/>
              <a:t> their </a:t>
            </a:r>
            <a:r>
              <a:rPr lang="en-GB" dirty="0" smtClean="0">
                <a:solidFill>
                  <a:srgbClr val="C00000"/>
                </a:solidFill>
              </a:rPr>
              <a:t>armies</a:t>
            </a:r>
          </a:p>
          <a:p>
            <a:pPr lvl="4" eaLnBrk="1" hangingPunct="1">
              <a:buFontTx/>
              <a:buNone/>
            </a:pPr>
            <a:r>
              <a:rPr lang="en-GB" u="sng" dirty="0" smtClean="0"/>
              <a:t>1880	1914</a:t>
            </a:r>
          </a:p>
          <a:p>
            <a:pPr eaLnBrk="1" hangingPunct="1"/>
            <a:r>
              <a:rPr lang="en-GB" sz="2400" b="1" dirty="0" smtClean="0"/>
              <a:t>Germany	1.3m	5.0m</a:t>
            </a:r>
          </a:p>
          <a:p>
            <a:pPr eaLnBrk="1" hangingPunct="1"/>
            <a:r>
              <a:rPr lang="en-GB" sz="2400" b="1" dirty="0" smtClean="0"/>
              <a:t>France	0.73m	4.0m</a:t>
            </a:r>
          </a:p>
          <a:p>
            <a:pPr eaLnBrk="1" hangingPunct="1"/>
            <a:r>
              <a:rPr lang="en-GB" sz="2400" b="1" dirty="0" smtClean="0"/>
              <a:t>Russia	0.40m	1.2m</a:t>
            </a:r>
            <a:endParaRPr lang="en-US" sz="2400" b="1" dirty="0" smtClean="0"/>
          </a:p>
        </p:txBody>
      </p:sp>
      <p:pic>
        <p:nvPicPr>
          <p:cNvPr id="1028" name="Picture 4" descr="RUSSIAN TROO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76400"/>
            <a:ext cx="25908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wilhelm and troo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3962400"/>
            <a:ext cx="246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System of Alliances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75" y="1357313"/>
            <a:ext cx="6929438" cy="4191000"/>
          </a:xfrm>
        </p:spPr>
        <p:txBody>
          <a:bodyPr/>
          <a:lstStyle/>
          <a:p>
            <a:pPr eaLnBrk="1" hangingPunct="1"/>
            <a:r>
              <a:rPr lang="en-GB" sz="2800" smtClean="0"/>
              <a:t>By 1914 all the major powers were linked by a system of alliances.</a:t>
            </a:r>
          </a:p>
          <a:p>
            <a:pPr eaLnBrk="1" hangingPunct="1"/>
            <a:r>
              <a:rPr lang="en-GB" sz="2800" smtClean="0"/>
              <a:t>The alliances made it more likely that a war would start.</a:t>
            </a:r>
          </a:p>
          <a:p>
            <a:pPr eaLnBrk="1" hangingPunct="1"/>
            <a:r>
              <a:rPr lang="en-GB" sz="2800" smtClean="0"/>
              <a:t>Once started, the alliances made it more likely to spread.</a:t>
            </a:r>
            <a:endParaRPr lang="en-US" sz="2800" smtClean="0"/>
          </a:p>
        </p:txBody>
      </p:sp>
      <p:pic>
        <p:nvPicPr>
          <p:cNvPr id="6148" name="Picture 4" descr="ALLINA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1428750"/>
            <a:ext cx="6831012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7848872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714375"/>
            <a:ext cx="3900488" cy="476250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Imperialism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88" y="1714500"/>
            <a:ext cx="3602037" cy="41148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All the great powers were competing for colonies / territory.</a:t>
            </a:r>
          </a:p>
          <a:p>
            <a:pPr eaLnBrk="1" hangingPunct="1"/>
            <a:r>
              <a:rPr lang="en-GB" sz="2800" dirty="0" smtClean="0"/>
              <a:t>The British feared Germany in Africa.</a:t>
            </a:r>
          </a:p>
          <a:p>
            <a:pPr eaLnBrk="1" hangingPunct="1"/>
            <a:r>
              <a:rPr lang="en-GB" sz="2800" dirty="0" smtClean="0"/>
              <a:t>The Austrians feared Serbia / Russia in the Balkans</a:t>
            </a:r>
            <a:endParaRPr lang="en-US" sz="2800" dirty="0" smtClean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85794"/>
            <a:ext cx="3810000" cy="49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04664"/>
            <a:ext cx="7620000" cy="619125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Nationalism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357313"/>
            <a:ext cx="7620000" cy="4114800"/>
          </a:xfrm>
        </p:spPr>
        <p:txBody>
          <a:bodyPr/>
          <a:lstStyle/>
          <a:p>
            <a:pPr eaLnBrk="1" hangingPunct="1"/>
            <a:r>
              <a:rPr lang="en-GB" smtClean="0"/>
              <a:t>This was an age when all nations wanted to assert their power and independence.</a:t>
            </a:r>
          </a:p>
          <a:p>
            <a:pPr eaLnBrk="1" hangingPunct="1"/>
            <a:r>
              <a:rPr lang="en-GB" smtClean="0"/>
              <a:t>In Europe Slavs, aided by Serbia and Russia, wanted to be free of Austrian rule.</a:t>
            </a:r>
            <a:endParaRPr lang="en-US" smtClean="0"/>
          </a:p>
        </p:txBody>
      </p:sp>
      <p:pic>
        <p:nvPicPr>
          <p:cNvPr id="8196" name="Picture 4" descr="serb symb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3857625"/>
            <a:ext cx="16938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00375" y="4714875"/>
            <a:ext cx="1371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Serbia’s national flag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  <p:bldP spid="819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Significant Individuals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5334000" cy="4114800"/>
          </a:xfrm>
        </p:spPr>
        <p:txBody>
          <a:bodyPr/>
          <a:lstStyle/>
          <a:p>
            <a:pPr eaLnBrk="1" hangingPunct="1"/>
            <a:r>
              <a:rPr lang="en-GB" smtClean="0"/>
              <a:t>Kaiser Wilhelm II </a:t>
            </a:r>
          </a:p>
          <a:p>
            <a:pPr eaLnBrk="1" hangingPunct="1"/>
            <a:r>
              <a:rPr lang="en-GB" smtClean="0"/>
              <a:t>Built up German army and navy</a:t>
            </a:r>
          </a:p>
          <a:p>
            <a:pPr eaLnBrk="1" hangingPunct="1"/>
            <a:r>
              <a:rPr lang="en-GB" smtClean="0"/>
              <a:t>Aggressive foreign policy</a:t>
            </a:r>
          </a:p>
          <a:p>
            <a:pPr eaLnBrk="1" hangingPunct="1"/>
            <a:r>
              <a:rPr lang="en-GB" smtClean="0"/>
              <a:t>Determined to make Germany a top nation.</a:t>
            </a:r>
          </a:p>
          <a:p>
            <a:pPr eaLnBrk="1" hangingPunct="1"/>
            <a:r>
              <a:rPr lang="en-GB" smtClean="0"/>
              <a:t>Distrusted by other powers</a:t>
            </a:r>
            <a:endParaRPr lang="en-US" smtClean="0"/>
          </a:p>
        </p:txBody>
      </p:sp>
      <p:pic>
        <p:nvPicPr>
          <p:cNvPr id="9220" name="Picture 4" descr="Kaiser bi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1938" y="3092450"/>
            <a:ext cx="2074862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477000" y="1781175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“Germany must have its place in the sun”</a:t>
            </a:r>
          </a:p>
          <a:p>
            <a:r>
              <a:rPr lang="en-GB" sz="1800" b="1"/>
              <a:t>“The world belongs to the strong.”</a:t>
            </a:r>
            <a:endParaRPr 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  <p:bldP spid="922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Significant Individuals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4038600" cy="4114800"/>
          </a:xfrm>
        </p:spPr>
        <p:txBody>
          <a:bodyPr/>
          <a:lstStyle/>
          <a:p>
            <a:pPr eaLnBrk="1" hangingPunct="1"/>
            <a:r>
              <a:rPr lang="en-GB" smtClean="0"/>
              <a:t>Count Berchtold</a:t>
            </a:r>
          </a:p>
          <a:p>
            <a:pPr eaLnBrk="1" hangingPunct="1"/>
            <a:r>
              <a:rPr lang="en-GB" smtClean="0"/>
              <a:t>Austrian Prime Minister.</a:t>
            </a:r>
          </a:p>
          <a:p>
            <a:pPr eaLnBrk="1" hangingPunct="1"/>
            <a:r>
              <a:rPr lang="en-GB" smtClean="0"/>
              <a:t>During the July Crisis, decided on a very tough ultimatum for Serbia</a:t>
            </a:r>
            <a:endParaRPr lang="en-US" smtClean="0"/>
          </a:p>
        </p:txBody>
      </p:sp>
      <p:pic>
        <p:nvPicPr>
          <p:cNvPr id="18436" name="Picture 4" descr="bercht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775" y="1752600"/>
            <a:ext cx="240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410200" y="5181600"/>
            <a:ext cx="274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/>
              <a:t>“Were the Serbs to agree to all the demands, this would not be to my liking”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  <p:bldP spid="18437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Causes of World War One (WWI)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Militarism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Militarism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System of Alliances&amp;quot;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71&quot;/&gt;&lt;/object&gt;&lt;object type=&quot;3&quot; unique_id=&quot;10009&quot;&gt;&lt;property id=&quot;20148&quot; value=&quot;5&quot;/&gt;&lt;property id=&quot;20300&quot; value=&quot;Slide 6 - &amp;quot;Imperialism&amp;quot;&quot;/&gt;&lt;property id=&quot;20307&quot; value=&quot;260&quot;/&gt;&lt;/object&gt;&lt;object type=&quot;3&quot; unique_id=&quot;10010&quot;&gt;&lt;property id=&quot;20148&quot; value=&quot;5&quot;/&gt;&lt;property id=&quot;20300&quot; value=&quot;Slide 7 - &amp;quot;Nationalism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Significant Individuals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Significant Individuals&amp;quot;&quot;/&gt;&lt;property id=&quot;20307&quot; value=&quot;270&quot;/&gt;&lt;/object&gt;&lt;object type=&quot;3&quot; unique_id=&quot;10013&quot;&gt;&lt;property id=&quot;20148&quot; value=&quot;5&quot;/&gt;&lt;property id=&quot;20300&quot; value=&quot;Slide 10 - &amp;quot;Significant Individuals&amp;quot;&quot;/&gt;&lt;property id=&quot;20307&quot; value=&quot;263&quot;/&gt;&lt;/object&gt;&lt;object type=&quot;3&quot; unique_id=&quot;10014&quot;&gt;&lt;property id=&quot;20148&quot; value=&quot;5&quot;/&gt;&lt;property id=&quot;20300&quot; value=&quot;Slide 11 - &amp;quot;The Crisis&amp;quot;&quot;/&gt;&lt;property id=&quot;20307&quot; value=&quot;264&quot;/&gt;&lt;/object&gt;&lt;object type=&quot;3&quot; unique_id=&quot;10015&quot;&gt;&lt;property id=&quot;20148&quot; value=&quot;5&quot;/&gt;&lt;property id=&quot;20300&quot; value=&quot;Slide 12 - &amp;quot;The Crisis&amp;quot;&quot;/&gt;&lt;property id=&quot;20307&quot; value=&quot;265&quot;/&gt;&lt;/object&gt;&lt;object type=&quot;3&quot; unique_id=&quot;10016&quot;&gt;&lt;property id=&quot;20148&quot; value=&quot;5&quot;/&gt;&lt;property id=&quot;20300&quot; value=&quot;Slide 13 - &amp;quot;The Crisis&amp;quot;&quot;/&gt;&lt;property id=&quot;20307&quot; value=&quot;266&quot;/&gt;&lt;/object&gt;&lt;object type=&quot;3&quot; unique_id=&quot;10017&quot;&gt;&lt;property id=&quot;20148&quot; value=&quot;5&quot;/&gt;&lt;property id=&quot;20300&quot; value=&quot;Slide 14 - &amp;quot;Why did Britain get involved?&amp;quot;&quot;/&gt;&lt;property id=&quot;20307&quot; value=&quot;267&quot;/&gt;&lt;/object&gt;&lt;object type=&quot;3&quot; unique_id=&quot;10018&quot;&gt;&lt;property id=&quot;20148&quot; value=&quot;5&quot;/&gt;&lt;property id=&quot;20300&quot; value=&quot;Slide 15 - &amp;quot;The Schlieffen Plan&amp;quot;&quot;/&gt;&lt;property id=&quot;20307&quot; value=&quot;268&quot;/&gt;&lt;/object&gt;&lt;object type=&quot;3&quot; unique_id=&quot;10019&quot;&gt;&lt;property id=&quot;20148&quot; value=&quot;5&quot;/&gt;&lt;property id=&quot;20300&quot; value=&quot;Slide 16 - &amp;quot;Britain’s Reaction&amp;quot;&quot;/&gt;&lt;property id=&quot;20307&quot; value=&quot;269&quot;/&gt;&lt;/object&gt;&lt;object type=&quot;3&quot; unique_id=&quot;10038&quot;&gt;&lt;property id=&quot;20148&quot; value=&quot;5&quot;/&gt;&lt;property id=&quot;20300&quot; value=&quot;Slide 17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368</TotalTime>
  <Words>602</Words>
  <Application>Microsoft Office PowerPoint</Application>
  <PresentationFormat>On-screen Show (4:3)</PresentationFormat>
  <Paragraphs>110</Paragraphs>
  <Slides>17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Notebook</vt:lpstr>
      <vt:lpstr>The Causes of World War One (WWI)</vt:lpstr>
      <vt:lpstr>Militarism</vt:lpstr>
      <vt:lpstr>Militarism</vt:lpstr>
      <vt:lpstr>System of Alliances</vt:lpstr>
      <vt:lpstr>Slide 5</vt:lpstr>
      <vt:lpstr>Imperialism</vt:lpstr>
      <vt:lpstr>Nationalism</vt:lpstr>
      <vt:lpstr>Significant Individuals</vt:lpstr>
      <vt:lpstr>Significant Individuals</vt:lpstr>
      <vt:lpstr>Significant Individuals</vt:lpstr>
      <vt:lpstr>The Crisis</vt:lpstr>
      <vt:lpstr>The Crisis</vt:lpstr>
      <vt:lpstr>The Crisis</vt:lpstr>
      <vt:lpstr>Why did Britain get involved?</vt:lpstr>
      <vt:lpstr>The Schlieffen Plan</vt:lpstr>
      <vt:lpstr>Britain’s Reaction</vt:lpstr>
      <vt:lpstr>Slide 17</vt:lpstr>
    </vt:vector>
  </TitlesOfParts>
  <Company>Broxburn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Causes of WW1</dc:title>
  <dc:creator>nshaw</dc:creator>
  <cp:lastModifiedBy> </cp:lastModifiedBy>
  <cp:revision>27</cp:revision>
  <dcterms:created xsi:type="dcterms:W3CDTF">2002-10-14T08:16:01Z</dcterms:created>
  <dcterms:modified xsi:type="dcterms:W3CDTF">2011-04-21T23:13:06Z</dcterms:modified>
</cp:coreProperties>
</file>