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324" r:id="rId2"/>
    <p:sldId id="312" r:id="rId3"/>
    <p:sldId id="321" r:id="rId4"/>
    <p:sldId id="265" r:id="rId5"/>
    <p:sldId id="261" r:id="rId6"/>
    <p:sldId id="318" r:id="rId7"/>
    <p:sldId id="326" r:id="rId8"/>
    <p:sldId id="315" r:id="rId9"/>
    <p:sldId id="319" r:id="rId10"/>
    <p:sldId id="320" r:id="rId11"/>
    <p:sldId id="266" r:id="rId12"/>
    <p:sldId id="267" r:id="rId13"/>
    <p:sldId id="316" r:id="rId14"/>
    <p:sldId id="322" r:id="rId15"/>
    <p:sldId id="323" r:id="rId16"/>
    <p:sldId id="32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FA1E"/>
    <a:srgbClr val="F8FAB3"/>
    <a:srgbClr val="FA027A"/>
    <a:srgbClr val="FAF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24" autoAdjust="0"/>
  </p:normalViewPr>
  <p:slideViewPr>
    <p:cSldViewPr>
      <p:cViewPr varScale="1">
        <p:scale>
          <a:sx n="67" d="100"/>
          <a:sy n="67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234B9-057C-4296-BA66-FB698576EDB1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A295C-CA2D-47CB-833A-8321EF938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C74DB-ED09-4D90-88E9-5285DC3A3C2C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81ED9-F96F-4C0D-B426-C3EB5AFDA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70D7-1CAF-4BE7-9935-298013F06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C288-433A-4B8C-9F30-E46447EFF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ED1539-657A-4594-B248-7280BEECE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3A1652-FFC1-4F4F-90E2-06E9A125A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0FF77A-7155-4123-BE40-5FC3DE4E6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BC94AE-2537-49B8-B875-5DC1C65E1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60F7E-ECF5-4D52-AF75-47196703C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A415F-D41D-47E8-9A8E-B3CCAF84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771F0-2B0D-409D-8611-B9D593349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3F5B-BE54-4012-A683-C3210C05A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F3EED-1F0E-4B28-93FF-16F2AAF3C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DDE7A-4BE0-4A13-A87F-62E470635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4B0F-E53D-40E0-8EA2-D231C91AA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B2A0C-BE55-407C-A7AE-900A9CB60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82EC26-76F2-43CF-8867-9AA458ABBF9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netconnect.com/cat/byzantium/html/frameset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hyperlink" Target="http://www.wsu.edu:8080/~dee/OTTOMAN/OTTOMAN1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BYZANTINE_EMPIRE_-_476_AD_-_1453_AD.wmv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400"/>
            <a:ext cx="7772400" cy="1143000"/>
          </a:xfrm>
          <a:solidFill>
            <a:srgbClr val="F8FAB3"/>
          </a:solidFill>
          <a:ln w="38100"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Byzantine Empire (330-1453)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Did the Roman Empire really end or was it reborn? </a:t>
            </a:r>
            <a:endParaRPr lang="en-US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Do Now: Constantinople &amp; Geography Worksheet 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1371600"/>
          </a:xfrm>
        </p:spPr>
        <p:txBody>
          <a:bodyPr/>
          <a:lstStyle/>
          <a:p>
            <a:r>
              <a:rPr lang="en-US" dirty="0"/>
              <a:t>Justinian’s </a:t>
            </a:r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6477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Built </a:t>
            </a:r>
            <a:r>
              <a:rPr lang="en-US" sz="2800" dirty="0" err="1" smtClean="0"/>
              <a:t>Hagia</a:t>
            </a:r>
            <a:r>
              <a:rPr lang="en-US" sz="2800" dirty="0" smtClean="0"/>
              <a:t> </a:t>
            </a:r>
            <a:r>
              <a:rPr lang="en-US" sz="2800" dirty="0"/>
              <a:t>Sophia </a:t>
            </a:r>
            <a:r>
              <a:rPr lang="en-US" sz="2800" dirty="0" smtClean="0"/>
              <a:t>Church which remained </a:t>
            </a:r>
            <a:r>
              <a:rPr lang="en-US" sz="2800" dirty="0"/>
              <a:t>the seat of Eastern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Christianity </a:t>
            </a:r>
            <a:r>
              <a:rPr lang="en-US" sz="2800" dirty="0"/>
              <a:t>until the Fall of Constantinople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Rebuilt the Hippodrome  </a:t>
            </a:r>
            <a:br>
              <a:rPr lang="en-US" sz="2800" dirty="0" smtClean="0"/>
            </a:br>
            <a:r>
              <a:rPr lang="en-US" sz="2800" dirty="0" smtClean="0"/>
              <a:t>(chariot race track)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552</a:t>
            </a:r>
            <a:r>
              <a:rPr lang="en-US" sz="2800" dirty="0"/>
              <a:t>: Byzantine monks sneak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silkworms </a:t>
            </a:r>
            <a:r>
              <a:rPr lang="en-US" sz="2800" dirty="0"/>
              <a:t>and </a:t>
            </a:r>
            <a:r>
              <a:rPr lang="en-US" sz="2800" dirty="0" smtClean="0"/>
              <a:t>mulberry </a:t>
            </a:r>
            <a:r>
              <a:rPr lang="en-US" sz="2800" dirty="0"/>
              <a:t>out of China.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Justinian orders the </a:t>
            </a:r>
            <a:r>
              <a:rPr lang="en-US" sz="2800" dirty="0" smtClean="0">
                <a:solidFill>
                  <a:srgbClr val="FF0000"/>
                </a:solidFill>
              </a:rPr>
              <a:t>codification of Roman Christian law </a:t>
            </a:r>
            <a:r>
              <a:rPr lang="en-US" sz="2800" dirty="0" smtClean="0"/>
              <a:t>know known </a:t>
            </a:r>
            <a:br>
              <a:rPr lang="en-US" sz="2800" dirty="0" smtClean="0"/>
            </a:br>
            <a:r>
              <a:rPr lang="en-US" sz="2800" dirty="0" smtClean="0"/>
              <a:t>as the</a:t>
            </a:r>
            <a:r>
              <a:rPr lang="en-US" sz="2800" dirty="0" smtClean="0">
                <a:solidFill>
                  <a:srgbClr val="FF0000"/>
                </a:solidFill>
              </a:rPr>
              <a:t> Justinian Code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Destroyed </a:t>
            </a:r>
            <a:r>
              <a:rPr lang="en-US" sz="2800" dirty="0"/>
              <a:t>the last stronghold of </a:t>
            </a:r>
            <a:r>
              <a:rPr lang="en-US" sz="2800" dirty="0" smtClean="0"/>
              <a:t>paganism (non-believers in Christianity)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Ruled as an </a:t>
            </a:r>
            <a:r>
              <a:rPr lang="en-US" sz="2800" dirty="0" smtClean="0">
                <a:solidFill>
                  <a:srgbClr val="FF0000"/>
                </a:solidFill>
              </a:rPr>
              <a:t>Autocrat</a:t>
            </a:r>
            <a:r>
              <a:rPr lang="en-US" sz="2800" dirty="0" smtClean="0"/>
              <a:t> with help from wife Theodora.</a:t>
            </a:r>
            <a:endParaRPr lang="en-US" sz="2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28800"/>
            <a:ext cx="23982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p565_base.gif      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936625"/>
            <a:ext cx="7772400" cy="4830763"/>
          </a:xfrm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98525" y="5699125"/>
            <a:ext cx="735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Byzantine empire in 565, at its largest expansion 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the Byzantine Empire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066800"/>
            <a:ext cx="4495800" cy="5257800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The </a:t>
            </a:r>
            <a:r>
              <a:rPr lang="en-US" sz="2400" b="1" dirty="0">
                <a:latin typeface="Arial" charset="0"/>
                <a:hlinkClick r:id="rId3"/>
              </a:rPr>
              <a:t>Byzantine empire </a:t>
            </a:r>
            <a:r>
              <a:rPr lang="en-US" sz="2400" b="1" dirty="0">
                <a:latin typeface="Arial" charset="0"/>
              </a:rPr>
              <a:t>drew to a close in 1453 when forces from the </a:t>
            </a:r>
            <a:r>
              <a:rPr lang="en-US" sz="2400" b="1" dirty="0">
                <a:latin typeface="Arial" charset="0"/>
                <a:hlinkClick r:id="rId4"/>
              </a:rPr>
              <a:t>Muslim Ottoman Empire </a:t>
            </a:r>
            <a:r>
              <a:rPr lang="en-US" sz="2400" b="1" dirty="0" smtClean="0">
                <a:latin typeface="Arial" charset="0"/>
              </a:rPr>
              <a:t>which surrounded </a:t>
            </a:r>
            <a:r>
              <a:rPr lang="en-US" sz="2400" b="1" dirty="0">
                <a:latin typeface="Arial" charset="0"/>
              </a:rPr>
              <a:t>and conquered Constantinople.</a:t>
            </a:r>
          </a:p>
          <a:p>
            <a:r>
              <a:rPr lang="en-US" sz="2400" b="1" dirty="0">
                <a:latin typeface="Arial" charset="0"/>
              </a:rPr>
              <a:t>The ancient Christian city was renamed Istanbul and became the capital of the Ottoman Empire.</a:t>
            </a:r>
          </a:p>
        </p:txBody>
      </p:sp>
      <p:pic>
        <p:nvPicPr>
          <p:cNvPr id="5" name="Picture 6" descr="ConstantineXIIannisNikou.jpg                                   00386D39Macintosh HD                   BC87893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0"/>
            <a:ext cx="388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zantine_Empire_animated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8073081" cy="37338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Timeline of the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Byzantine Empire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YZANTINE_EMPIRE_-_476_AD_-_1453_A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" y="609600"/>
            <a:ext cx="728003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3419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Contributions/Achievements of the Byzantine Empire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752600" y="21336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38200" y="33528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28800" y="45720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62600" y="19812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48400" y="3352800"/>
            <a:ext cx="11430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29200" y="4572000"/>
            <a:ext cx="1447800" cy="838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 l="1584" t="4839" r="198" b="14516"/>
          <a:stretch>
            <a:fillRect/>
          </a:stretch>
        </p:blipFill>
        <p:spPr bwMode="auto">
          <a:xfrm>
            <a:off x="3657600" y="1752600"/>
            <a:ext cx="5029200" cy="4648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4995" name="Picture 3" descr="justini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2590800" cy="3124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657600" y="609600"/>
            <a:ext cx="5029200" cy="646331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Emperor Justinian</a:t>
            </a:r>
          </a:p>
        </p:txBody>
      </p:sp>
      <p:pic>
        <p:nvPicPr>
          <p:cNvPr id="84997" name="Picture 5" descr="justinian"/>
          <p:cNvPicPr>
            <a:picLocks noChangeAspect="1" noChangeArrowheads="1"/>
          </p:cNvPicPr>
          <p:nvPr/>
        </p:nvPicPr>
        <p:blipFill>
          <a:blip r:embed="rId5" cstate="print"/>
          <a:srcRect l="2519" t="2777" r="1732" b="2777"/>
          <a:stretch>
            <a:fillRect/>
          </a:stretch>
        </p:blipFill>
        <p:spPr bwMode="auto">
          <a:xfrm>
            <a:off x="381000" y="304800"/>
            <a:ext cx="2971800" cy="289560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Justinian (</a:t>
            </a:r>
            <a:r>
              <a:rPr lang="en-US" dirty="0" smtClean="0"/>
              <a:t>527-575</a:t>
            </a:r>
            <a:r>
              <a:rPr lang="en-US" dirty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536</a:t>
            </a:r>
            <a:r>
              <a:rPr lang="en-US" sz="2400" dirty="0"/>
              <a:t>: </a:t>
            </a:r>
            <a:r>
              <a:rPr lang="en-US" sz="2400" dirty="0" smtClean="0"/>
              <a:t>Re-conquest </a:t>
            </a:r>
            <a:r>
              <a:rPr lang="en-US" sz="2400" dirty="0"/>
              <a:t>of Rome and much of Italy took many years.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North Africa and the Spanish coast were easily conquered.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Victories over </a:t>
            </a:r>
            <a:r>
              <a:rPr lang="en-US" sz="2400" dirty="0" smtClean="0"/>
              <a:t>Persia </a:t>
            </a:r>
            <a:r>
              <a:rPr lang="en-US" sz="2400" dirty="0"/>
              <a:t>in the east consolidate the borders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2294" name="Picture 6" descr="180px-Justinian.jpg                                            00386D39Macintosh HD                   BC87893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5538" y="1981200"/>
            <a:ext cx="323373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6172200"/>
            <a:ext cx="628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Hagia</a:t>
            </a:r>
            <a:r>
              <a:rPr lang="en-US" dirty="0"/>
              <a:t> Sophia, Church of the Holy Wisdom, 6th c.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00900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sophia2.jpg          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381000"/>
            <a:ext cx="8382000" cy="5486400"/>
          </a:xfrm>
        </p:spPr>
      </p:pic>
      <p:pic>
        <p:nvPicPr>
          <p:cNvPr id="6" name="Picture 7" descr="Hagia_Sophia-l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b2223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886200" cy="5121275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 l="2367" t="4839" r="2959" b="14516"/>
          <a:stretch>
            <a:fillRect/>
          </a:stretch>
        </p:blipFill>
        <p:spPr bwMode="auto">
          <a:xfrm>
            <a:off x="4724400" y="1447800"/>
            <a:ext cx="3962400" cy="510540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  <a:effectLst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912938" y="171450"/>
            <a:ext cx="5319712" cy="11239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Byzantine Art: Mosaics</a:t>
            </a:r>
          </a:p>
          <a:p>
            <a:pPr algn="ctr"/>
            <a:r>
              <a:rPr lang="en-US" sz="3200" b="1">
                <a:solidFill>
                  <a:srgbClr val="000066"/>
                </a:solidFill>
              </a:rPr>
              <a:t>and Illuminated Manuscripts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179</Words>
  <Application>Microsoft Office PowerPoint</Application>
  <PresentationFormat>On-screen Show (4:3)</PresentationFormat>
  <Paragraphs>40</Paragraphs>
  <Slides>16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Byzantine Empire (330-1453)</vt:lpstr>
      <vt:lpstr>Slide 2</vt:lpstr>
      <vt:lpstr>Slide 3</vt:lpstr>
      <vt:lpstr>The Age of Justinian (527-575)</vt:lpstr>
      <vt:lpstr>Slide 5</vt:lpstr>
      <vt:lpstr>Slide 6</vt:lpstr>
      <vt:lpstr>Slide 7</vt:lpstr>
      <vt:lpstr>Slide 8</vt:lpstr>
      <vt:lpstr>Slide 9</vt:lpstr>
      <vt:lpstr>Slide 10</vt:lpstr>
      <vt:lpstr>Justinian’s Legacy</vt:lpstr>
      <vt:lpstr>Slide 12</vt:lpstr>
      <vt:lpstr>The End of the Byzantine Empire</vt:lpstr>
      <vt:lpstr>Slide 14</vt:lpstr>
      <vt:lpstr>Slide 15</vt:lpstr>
      <vt:lpstr>Slide 16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Byzantine Empire (330-1453)</dc:title>
  <dc:creator>None None</dc:creator>
  <cp:lastModifiedBy> </cp:lastModifiedBy>
  <cp:revision>104</cp:revision>
  <dcterms:created xsi:type="dcterms:W3CDTF">2007-08-22T18:54:00Z</dcterms:created>
  <dcterms:modified xsi:type="dcterms:W3CDTF">2010-12-31T03:18:02Z</dcterms:modified>
</cp:coreProperties>
</file>