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5"/>
  </p:sldMasterIdLst>
  <p:sldIdLst>
    <p:sldId id="256" r:id="rId6"/>
    <p:sldId id="257" r:id="rId7"/>
    <p:sldId id="258" r:id="rId8"/>
    <p:sldId id="266" r:id="rId9"/>
    <p:sldId id="267" r:id="rId10"/>
    <p:sldId id="268" r:id="rId11"/>
    <p:sldId id="259" r:id="rId12"/>
    <p:sldId id="260" r:id="rId13"/>
    <p:sldId id="270" r:id="rId14"/>
    <p:sldId id="261" r:id="rId15"/>
    <p:sldId id="272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-107" charset="0"/>
        <a:ea typeface="ＭＳ Ｐゴシック" pitchFamily="-107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-107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-107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-107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-107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-107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-107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-107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-107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33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D13318-1D4B-4EFD-B81E-57F8906671F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BBA8D53-9889-4B98-80E8-C838C7FC5FDD}">
      <dgm:prSet phldrT="[Text]"/>
      <dgm:spPr/>
      <dgm:t>
        <a:bodyPr/>
        <a:lstStyle/>
        <a:p>
          <a:r>
            <a:rPr lang="en-US" dirty="0" smtClean="0"/>
            <a:t>Circle the task at hand</a:t>
          </a:r>
        </a:p>
        <a:p>
          <a:r>
            <a:rPr lang="en-US" dirty="0" smtClean="0"/>
            <a:t> (analyze, assess, compare, etc.)</a:t>
          </a:r>
          <a:endParaRPr lang="en-US" dirty="0"/>
        </a:p>
      </dgm:t>
    </dgm:pt>
    <dgm:pt modelId="{32678F3E-D1C5-4711-802E-20ED3AED9E98}" type="parTrans" cxnId="{52289A12-5385-453E-A89B-AC221F4EF826}">
      <dgm:prSet/>
      <dgm:spPr/>
      <dgm:t>
        <a:bodyPr/>
        <a:lstStyle/>
        <a:p>
          <a:endParaRPr lang="en-US"/>
        </a:p>
      </dgm:t>
    </dgm:pt>
    <dgm:pt modelId="{1D8D7FD7-3DBA-41C5-A1D0-4DC78DFB5767}" type="sibTrans" cxnId="{52289A12-5385-453E-A89B-AC221F4EF826}">
      <dgm:prSet/>
      <dgm:spPr/>
      <dgm:t>
        <a:bodyPr/>
        <a:lstStyle/>
        <a:p>
          <a:endParaRPr lang="en-US"/>
        </a:p>
      </dgm:t>
    </dgm:pt>
    <dgm:pt modelId="{F0B3B199-D45F-44CD-A002-E0E01D0F64A3}">
      <dgm:prSet phldrT="[Text]"/>
      <dgm:spPr/>
      <dgm:t>
        <a:bodyPr/>
        <a:lstStyle/>
        <a:p>
          <a:r>
            <a:rPr lang="en-US" dirty="0" smtClean="0"/>
            <a:t>Underline the historical subject/content</a:t>
          </a:r>
          <a:endParaRPr lang="en-US" dirty="0"/>
        </a:p>
      </dgm:t>
    </dgm:pt>
    <dgm:pt modelId="{7CB41971-5301-490B-8D28-F39E8C2818B7}" type="parTrans" cxnId="{308FD67B-1624-46EA-8690-FC4CBAB1A6B3}">
      <dgm:prSet/>
      <dgm:spPr/>
      <dgm:t>
        <a:bodyPr/>
        <a:lstStyle/>
        <a:p>
          <a:endParaRPr lang="en-US"/>
        </a:p>
      </dgm:t>
    </dgm:pt>
    <dgm:pt modelId="{5384C774-C592-4107-AAD0-10887BDEEBA5}" type="sibTrans" cxnId="{308FD67B-1624-46EA-8690-FC4CBAB1A6B3}">
      <dgm:prSet/>
      <dgm:spPr/>
      <dgm:t>
        <a:bodyPr/>
        <a:lstStyle/>
        <a:p>
          <a:endParaRPr lang="en-US"/>
        </a:p>
      </dgm:t>
    </dgm:pt>
    <dgm:pt modelId="{1FD12C4B-4A7B-408F-8127-718605D655BD}">
      <dgm:prSet phldrT="[Text]"/>
      <dgm:spPr/>
      <dgm:t>
        <a:bodyPr/>
        <a:lstStyle/>
        <a:p>
          <a:r>
            <a:rPr lang="en-US" dirty="0" smtClean="0"/>
            <a:t>Box out the time period given, or assign one</a:t>
          </a:r>
          <a:endParaRPr lang="en-US" dirty="0"/>
        </a:p>
      </dgm:t>
    </dgm:pt>
    <dgm:pt modelId="{C05457F0-D442-431D-A838-269B5653E1D1}" type="parTrans" cxnId="{01C059AE-A3C2-4E9F-9227-9EBA85930FC6}">
      <dgm:prSet/>
      <dgm:spPr/>
      <dgm:t>
        <a:bodyPr/>
        <a:lstStyle/>
        <a:p>
          <a:endParaRPr lang="en-US"/>
        </a:p>
      </dgm:t>
    </dgm:pt>
    <dgm:pt modelId="{DE2B28CA-A509-46C6-A330-438A63FE875A}" type="sibTrans" cxnId="{01C059AE-A3C2-4E9F-9227-9EBA85930FC6}">
      <dgm:prSet/>
      <dgm:spPr/>
      <dgm:t>
        <a:bodyPr/>
        <a:lstStyle/>
        <a:p>
          <a:endParaRPr lang="en-US"/>
        </a:p>
      </dgm:t>
    </dgm:pt>
    <dgm:pt modelId="{1430FC48-A0C2-4BC6-8B4C-52A470FDE63D}" type="pres">
      <dgm:prSet presAssocID="{3FD13318-1D4B-4EFD-B81E-57F8906671F4}" presName="CompostProcess" presStyleCnt="0">
        <dgm:presLayoutVars>
          <dgm:dir/>
          <dgm:resizeHandles val="exact"/>
        </dgm:presLayoutVars>
      </dgm:prSet>
      <dgm:spPr/>
    </dgm:pt>
    <dgm:pt modelId="{9D9A4892-1B82-4FC9-ABF8-400220F996CE}" type="pres">
      <dgm:prSet presAssocID="{3FD13318-1D4B-4EFD-B81E-57F8906671F4}" presName="arrow" presStyleLbl="bgShp" presStyleIdx="0" presStyleCnt="1"/>
      <dgm:spPr/>
    </dgm:pt>
    <dgm:pt modelId="{8C61BEEA-E5D7-4E1D-B165-181AF55177A6}" type="pres">
      <dgm:prSet presAssocID="{3FD13318-1D4B-4EFD-B81E-57F8906671F4}" presName="linearProcess" presStyleCnt="0"/>
      <dgm:spPr/>
    </dgm:pt>
    <dgm:pt modelId="{8D409DAF-27C5-4B98-9C91-10C854BCC279}" type="pres">
      <dgm:prSet presAssocID="{FBBA8D53-9889-4B98-80E8-C838C7FC5FD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1D558D-C0AD-4DF3-8610-FB3D0EDCBF9E}" type="pres">
      <dgm:prSet presAssocID="{1D8D7FD7-3DBA-41C5-A1D0-4DC78DFB5767}" presName="sibTrans" presStyleCnt="0"/>
      <dgm:spPr/>
    </dgm:pt>
    <dgm:pt modelId="{AA592651-DF04-4994-8DA6-D705545F52CC}" type="pres">
      <dgm:prSet presAssocID="{F0B3B199-D45F-44CD-A002-E0E01D0F64A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86BF23-DB27-4F77-BA66-01EA874C71BE}" type="pres">
      <dgm:prSet presAssocID="{5384C774-C592-4107-AAD0-10887BDEEBA5}" presName="sibTrans" presStyleCnt="0"/>
      <dgm:spPr/>
    </dgm:pt>
    <dgm:pt modelId="{814DED72-3AEB-46B3-8E4F-0A928B116F01}" type="pres">
      <dgm:prSet presAssocID="{1FD12C4B-4A7B-408F-8127-718605D655BD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289A12-5385-453E-A89B-AC221F4EF826}" srcId="{3FD13318-1D4B-4EFD-B81E-57F8906671F4}" destId="{FBBA8D53-9889-4B98-80E8-C838C7FC5FDD}" srcOrd="0" destOrd="0" parTransId="{32678F3E-D1C5-4711-802E-20ED3AED9E98}" sibTransId="{1D8D7FD7-3DBA-41C5-A1D0-4DC78DFB5767}"/>
    <dgm:cxn modelId="{B48BB3AF-1AE1-604C-96B6-8CE3C3547D97}" type="presOf" srcId="{1FD12C4B-4A7B-408F-8127-718605D655BD}" destId="{814DED72-3AEB-46B3-8E4F-0A928B116F01}" srcOrd="0" destOrd="0" presId="urn:microsoft.com/office/officeart/2005/8/layout/hProcess9"/>
    <dgm:cxn modelId="{64B9B94F-35BD-A140-8D1D-D348B040378C}" type="presOf" srcId="{3FD13318-1D4B-4EFD-B81E-57F8906671F4}" destId="{1430FC48-A0C2-4BC6-8B4C-52A470FDE63D}" srcOrd="0" destOrd="0" presId="urn:microsoft.com/office/officeart/2005/8/layout/hProcess9"/>
    <dgm:cxn modelId="{8096B144-814F-644F-8D45-84B0641A686B}" type="presOf" srcId="{F0B3B199-D45F-44CD-A002-E0E01D0F64A3}" destId="{AA592651-DF04-4994-8DA6-D705545F52CC}" srcOrd="0" destOrd="0" presId="urn:microsoft.com/office/officeart/2005/8/layout/hProcess9"/>
    <dgm:cxn modelId="{308FD67B-1624-46EA-8690-FC4CBAB1A6B3}" srcId="{3FD13318-1D4B-4EFD-B81E-57F8906671F4}" destId="{F0B3B199-D45F-44CD-A002-E0E01D0F64A3}" srcOrd="1" destOrd="0" parTransId="{7CB41971-5301-490B-8D28-F39E8C2818B7}" sibTransId="{5384C774-C592-4107-AAD0-10887BDEEBA5}"/>
    <dgm:cxn modelId="{01C059AE-A3C2-4E9F-9227-9EBA85930FC6}" srcId="{3FD13318-1D4B-4EFD-B81E-57F8906671F4}" destId="{1FD12C4B-4A7B-408F-8127-718605D655BD}" srcOrd="2" destOrd="0" parTransId="{C05457F0-D442-431D-A838-269B5653E1D1}" sibTransId="{DE2B28CA-A509-46C6-A330-438A63FE875A}"/>
    <dgm:cxn modelId="{CADD21E0-E411-CA41-A642-84986D062C1B}" type="presOf" srcId="{FBBA8D53-9889-4B98-80E8-C838C7FC5FDD}" destId="{8D409DAF-27C5-4B98-9C91-10C854BCC279}" srcOrd="0" destOrd="0" presId="urn:microsoft.com/office/officeart/2005/8/layout/hProcess9"/>
    <dgm:cxn modelId="{97473597-EF73-8644-80E0-AB59EE8D2167}" type="presParOf" srcId="{1430FC48-A0C2-4BC6-8B4C-52A470FDE63D}" destId="{9D9A4892-1B82-4FC9-ABF8-400220F996CE}" srcOrd="0" destOrd="0" presId="urn:microsoft.com/office/officeart/2005/8/layout/hProcess9"/>
    <dgm:cxn modelId="{4199778F-101F-5B44-A866-2D3B0774383D}" type="presParOf" srcId="{1430FC48-A0C2-4BC6-8B4C-52A470FDE63D}" destId="{8C61BEEA-E5D7-4E1D-B165-181AF55177A6}" srcOrd="1" destOrd="0" presId="urn:microsoft.com/office/officeart/2005/8/layout/hProcess9"/>
    <dgm:cxn modelId="{56564338-FB23-1F46-ABCD-5A3B64EBCC72}" type="presParOf" srcId="{8C61BEEA-E5D7-4E1D-B165-181AF55177A6}" destId="{8D409DAF-27C5-4B98-9C91-10C854BCC279}" srcOrd="0" destOrd="0" presId="urn:microsoft.com/office/officeart/2005/8/layout/hProcess9"/>
    <dgm:cxn modelId="{4F91BC1F-F658-B44C-8748-4481A4EA8F92}" type="presParOf" srcId="{8C61BEEA-E5D7-4E1D-B165-181AF55177A6}" destId="{A81D558D-C0AD-4DF3-8610-FB3D0EDCBF9E}" srcOrd="1" destOrd="0" presId="urn:microsoft.com/office/officeart/2005/8/layout/hProcess9"/>
    <dgm:cxn modelId="{29DA2A50-54C8-6946-920B-9770E9B9A5CB}" type="presParOf" srcId="{8C61BEEA-E5D7-4E1D-B165-181AF55177A6}" destId="{AA592651-DF04-4994-8DA6-D705545F52CC}" srcOrd="2" destOrd="0" presId="urn:microsoft.com/office/officeart/2005/8/layout/hProcess9"/>
    <dgm:cxn modelId="{A3D47397-A3F9-AC47-9A24-BED0E8E4F3FC}" type="presParOf" srcId="{8C61BEEA-E5D7-4E1D-B165-181AF55177A6}" destId="{4586BF23-DB27-4F77-BA66-01EA874C71BE}" srcOrd="3" destOrd="0" presId="urn:microsoft.com/office/officeart/2005/8/layout/hProcess9"/>
    <dgm:cxn modelId="{67C9DE3E-9AFA-3448-BCB9-0DC15D96C166}" type="presParOf" srcId="{8C61BEEA-E5D7-4E1D-B165-181AF55177A6}" destId="{814DED72-3AEB-46B3-8E4F-0A928B116F0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9A4892-1B82-4FC9-ABF8-400220F996CE}">
      <dsp:nvSpPr>
        <dsp:cNvPr id="0" name=""/>
        <dsp:cNvSpPr/>
      </dsp:nvSpPr>
      <dsp:spPr>
        <a:xfrm>
          <a:off x="634364" y="0"/>
          <a:ext cx="7189470" cy="381000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409DAF-27C5-4B98-9C91-10C854BCC279}">
      <dsp:nvSpPr>
        <dsp:cNvPr id="0" name=""/>
        <dsp:cNvSpPr/>
      </dsp:nvSpPr>
      <dsp:spPr>
        <a:xfrm>
          <a:off x="286620" y="1143000"/>
          <a:ext cx="2537460" cy="1524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Circle the task at hand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 (analyze, assess, compare, etc.)</a:t>
          </a:r>
          <a:endParaRPr lang="en-US" sz="2000" kern="1200" dirty="0"/>
        </a:p>
      </dsp:txBody>
      <dsp:txXfrm>
        <a:off x="361016" y="1217396"/>
        <a:ext cx="2388668" cy="1375208"/>
      </dsp:txXfrm>
    </dsp:sp>
    <dsp:sp modelId="{AA592651-DF04-4994-8DA6-D705545F52CC}">
      <dsp:nvSpPr>
        <dsp:cNvPr id="0" name=""/>
        <dsp:cNvSpPr/>
      </dsp:nvSpPr>
      <dsp:spPr>
        <a:xfrm>
          <a:off x="2960370" y="1143000"/>
          <a:ext cx="2537460" cy="1524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Underline the historical subject/content</a:t>
          </a:r>
          <a:endParaRPr lang="en-US" sz="2000" kern="1200" dirty="0"/>
        </a:p>
      </dsp:txBody>
      <dsp:txXfrm>
        <a:off x="3034766" y="1217396"/>
        <a:ext cx="2388668" cy="1375208"/>
      </dsp:txXfrm>
    </dsp:sp>
    <dsp:sp modelId="{814DED72-3AEB-46B3-8E4F-0A928B116F01}">
      <dsp:nvSpPr>
        <dsp:cNvPr id="0" name=""/>
        <dsp:cNvSpPr/>
      </dsp:nvSpPr>
      <dsp:spPr>
        <a:xfrm>
          <a:off x="5634119" y="1143000"/>
          <a:ext cx="2537460" cy="1524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Box out the time period given, or assign one</a:t>
          </a:r>
          <a:endParaRPr lang="en-US" sz="2000" kern="1200" dirty="0"/>
        </a:p>
      </dsp:txBody>
      <dsp:txXfrm>
        <a:off x="5708515" y="1217396"/>
        <a:ext cx="2388668" cy="13752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</p:grpSp>
      <p:sp>
        <p:nvSpPr>
          <p:cNvPr id="5144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13A631-E4EB-4E91-85F4-3D5A88E1B6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2682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355765-0EB2-45A4-A14B-CBF8655578C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06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A15BFC-0E05-487F-9496-DC4B8F90E09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2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6D0920-B128-48CB-9289-92ABFAF5123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08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E85B82-120A-494F-BF53-FBA5C3C963C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795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259D5C-78B3-47B3-BC7A-1404F3FB4CA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5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6A4342-512F-4C65-B94E-4F0078492A1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15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E47E38-5A4F-4BA6-A963-B10BE019490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07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296AAE-29B7-4D05-847C-5D5AB383E89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16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F9DC5-998D-46F7-8429-5230BB72E42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396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FA8B47-E07C-4D8D-A9DB-C37DEC48439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6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0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1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2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3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4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6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7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8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09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0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1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2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3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4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5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6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7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8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  <p:sp>
          <p:nvSpPr>
            <p:cNvPr id="4119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ahoma" pitchFamily="34" charset="0"/>
                <a:ea typeface="+mn-ea"/>
              </a:endParaRPr>
            </a:p>
          </p:txBody>
        </p:sp>
      </p:grpSp>
      <p:sp>
        <p:nvSpPr>
          <p:cNvPr id="4120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C7ACB8D-3E64-43C5-9413-50F2D485D20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24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ＭＳ Ｐゴシック" pitchFamily="-107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-107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07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107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07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-107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07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-107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07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-107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07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WALIARHHLII&amp;feature=relate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400" b="1" dirty="0" smtClean="0">
                <a:ea typeface="+mj-ea"/>
              </a:rPr>
              <a:t>How To Write an </a:t>
            </a:r>
            <a:r>
              <a:rPr lang="en-US" sz="4400" b="1" dirty="0" smtClean="0">
                <a:ea typeface="+mj-ea"/>
              </a:rPr>
              <a:t/>
            </a:r>
            <a:br>
              <a:rPr lang="en-US" sz="4400" b="1" dirty="0" smtClean="0">
                <a:ea typeface="+mj-ea"/>
              </a:rPr>
            </a:br>
            <a:r>
              <a:rPr lang="en-US" sz="4400" b="1" dirty="0" smtClean="0">
                <a:ea typeface="+mj-ea"/>
              </a:rPr>
              <a:t>AP European History Thesis </a:t>
            </a:r>
            <a:r>
              <a:rPr lang="en-US" sz="4400" b="1" dirty="0" smtClean="0">
                <a:ea typeface="+mj-ea"/>
              </a:rPr>
              <a:t>Statement</a:t>
            </a:r>
            <a:r>
              <a:rPr lang="en-US" sz="4400" dirty="0" smtClean="0">
                <a:ea typeface="+mj-ea"/>
              </a:rPr>
              <a:t> </a:t>
            </a:r>
          </a:p>
        </p:txBody>
      </p:sp>
      <p:pic>
        <p:nvPicPr>
          <p:cNvPr id="13315" name="Picture 15" descr="C:\Documents and Settings\Nicole\Local Settings\Temporary Internet Files\Content.IE5\M1YGRN56\MCj0434601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886200"/>
            <a:ext cx="19462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17" descr="C:\Documents and Settings\Nicole\Local Settings\Temporary Internet Files\Content.IE5\M1YGRN56\MCAN01968_000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267200"/>
            <a:ext cx="5257800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6466824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Mr. </a:t>
            </a:r>
            <a:r>
              <a:rPr lang="en-US" b="1" dirty="0" err="1" smtClean="0"/>
              <a:t>Ott</a:t>
            </a:r>
            <a:r>
              <a:rPr lang="en-US" b="1" dirty="0" smtClean="0"/>
              <a:t> – Park East 2015-16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</a:rPr>
              <a:t>Positive Response Bias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3783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 dirty="0" smtClean="0"/>
              <a:t>Students should also beware of the fallacy of “</a:t>
            </a:r>
            <a:r>
              <a:rPr lang="en-US" altLang="en-US" sz="3600" u="sng" dirty="0" smtClean="0"/>
              <a:t>positive response </a:t>
            </a:r>
            <a:r>
              <a:rPr lang="en-US" altLang="en-US" sz="3600" u="sng" dirty="0" smtClean="0"/>
              <a:t>POV.</a:t>
            </a:r>
            <a:r>
              <a:rPr lang="en-US" altLang="en-US" sz="3600" dirty="0" smtClean="0"/>
              <a:t>” </a:t>
            </a:r>
            <a:endParaRPr lang="en-US" altLang="en-US" sz="36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3600" dirty="0" smtClean="0"/>
              <a:t>Many students are inclined to answer a question in the affirmative.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3600" dirty="0" smtClean="0"/>
              <a:t>Students always need to carefully weigh all of the historical evidence and then craft a response that best articulates their understanding of the historical record.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</a:rPr>
              <a:t>A good thesis shows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911725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A strong thesis will go beyond a “Miss America” answering of the question. </a:t>
            </a:r>
          </a:p>
          <a:p>
            <a:pPr eaLnBrk="1" hangingPunct="1"/>
            <a:r>
              <a:rPr lang="en-US" altLang="en-US" sz="2800" dirty="0" smtClean="0"/>
              <a:t>Contestants in that pageant will often merely restate the question in the form of a statement and add a couple of words. This rewording of the question is overly simplistic and does not allow the writer to show analysis. </a:t>
            </a:r>
          </a:p>
          <a:p>
            <a:pPr eaLnBrk="1" hangingPunct="1"/>
            <a:r>
              <a:rPr lang="en-US" altLang="en-US" sz="2800" dirty="0" smtClean="0"/>
              <a:t>Readers of the </a:t>
            </a:r>
            <a:r>
              <a:rPr lang="en-US" altLang="en-US" sz="2800" dirty="0" smtClean="0"/>
              <a:t>AP Euro </a:t>
            </a:r>
            <a:r>
              <a:rPr lang="en-US" altLang="en-US" sz="2800" dirty="0" smtClean="0"/>
              <a:t>exam want to see a well-developed thesis that goes beyond simply stating facts or basic opinions about the question. The thesis should help the reader understand why the position is held. </a:t>
            </a:r>
            <a:r>
              <a:rPr lang="en-US" altLang="en-US" sz="1000" dirty="0" smtClean="0">
                <a:hlinkClick r:id="rId2"/>
              </a:rPr>
              <a:t>http://www.youtube.com/watch?v=WALIARHHLII&amp;feature=related</a:t>
            </a:r>
            <a:r>
              <a:rPr lang="en-US" altLang="en-US" sz="10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</a:rPr>
              <a:t>What is a thesis?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A thesis statement is the </a:t>
            </a:r>
            <a:r>
              <a:rPr lang="en-US" u="sng" dirty="0" smtClean="0">
                <a:ea typeface="+mn-ea"/>
              </a:rPr>
              <a:t>position</a:t>
            </a:r>
            <a:r>
              <a:rPr lang="en-US" dirty="0" smtClean="0">
                <a:ea typeface="+mn-ea"/>
              </a:rPr>
              <a:t> a student is going to take, the argument that is going to be made.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It is therefore the answer to the question being asked.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</a:rPr>
              <a:t>What is not a thesis?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The thesis statement is not a fact; it is an informed interpretation of the facts.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</a:rPr>
              <a:t>Neither is the thesis/argument just an opinion.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>
                <a:ea typeface="+mn-ea"/>
              </a:rPr>
              <a:t>		Instead, the thesis is the reasoned 	judgment of the student. </a:t>
            </a: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609600" y="4267200"/>
            <a:ext cx="762000" cy="13716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Don’t understand the prompt?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Thesis will not be good = essay flops</a:t>
            </a:r>
          </a:p>
          <a:p>
            <a:pPr eaLnBrk="1" hangingPunct="1"/>
            <a:r>
              <a:rPr lang="en-US" altLang="en-US" smtClean="0"/>
              <a:t>Don’t feel like answering the prompt?</a:t>
            </a:r>
          </a:p>
          <a:p>
            <a:pPr eaLnBrk="1" hangingPunct="1"/>
            <a:r>
              <a:rPr lang="en-US" altLang="en-US" smtClean="0"/>
              <a:t>JUST DO IT!</a:t>
            </a:r>
          </a:p>
          <a:p>
            <a:pPr lvl="1" eaLnBrk="1" hangingPunct="1"/>
            <a:r>
              <a:rPr lang="en-US" altLang="en-US" smtClean="0"/>
              <a:t>Answering the prompt will ensure a fair score</a:t>
            </a:r>
          </a:p>
          <a:p>
            <a:pPr lvl="1" eaLnBrk="1" hangingPunct="1"/>
            <a:r>
              <a:rPr lang="en-US" altLang="en-US" smtClean="0"/>
              <a:t>Answering the prompt with good/great theses/arguments ensures a much higher score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The Importance of Understanding the Prompt</a:t>
            </a: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-107" charset="2"/>
              <a:buNone/>
            </a:pPr>
            <a:r>
              <a:rPr lang="en-US" altLang="en-US" sz="2800" dirty="0" smtClean="0"/>
              <a:t>	Many students want to read the question quickly and move on to writing. However, </a:t>
            </a:r>
            <a:r>
              <a:rPr lang="en-US" altLang="en-US" sz="2800" dirty="0" smtClean="0"/>
              <a:t>AP Euro </a:t>
            </a:r>
            <a:r>
              <a:rPr lang="en-US" altLang="en-US" sz="2800" dirty="0" smtClean="0"/>
              <a:t>essay prompts are challenging. They ask students to perform specific writing tasks. The questions also contain qualifiers that guide and restrict your answer. </a:t>
            </a:r>
            <a:r>
              <a:rPr lang="en-US" altLang="en-US" sz="2800" dirty="0" smtClean="0">
                <a:solidFill>
                  <a:srgbClr val="FFC000"/>
                </a:solidFill>
              </a:rPr>
              <a:t>Rather than taking 10 seconds to read the question, you would be better off spending 45 seconds reading, re-reading, marking, and analyzing. Remember, a mistake in understanding a question could make the rest of a student’s effort almost worthless.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</a:rPr>
              <a:t>Break it down like so: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</p:nvPr>
        </p:nvGraphicFramePr>
        <p:xfrm>
          <a:off x="381000" y="609600"/>
          <a:ext cx="8458200" cy="3810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0" y="3886200"/>
            <a:ext cx="9144000" cy="2971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l"/>
              <a:defRPr/>
            </a:pPr>
            <a:r>
              <a:rPr lang="en-US" sz="2600" dirty="0" smtClean="0">
                <a:ea typeface="+mn-ea"/>
              </a:rPr>
              <a:t>Next, brainstorm (in whatever organic way makes sense to you) the information needed to answer the prompt in full.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sz="2600" dirty="0" smtClean="0">
                <a:ea typeface="+mn-ea"/>
              </a:rPr>
              <a:t>Write a thesis statement that demonstrates an argument and the topics to come.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sz="2600" dirty="0" smtClean="0">
                <a:ea typeface="+mn-ea"/>
              </a:rPr>
              <a:t>Double check that your thesis answers all parts of the prompt as you diagrammed it before you begin writing.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</a:rPr>
              <a:t>Thesis Continuum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>
                <a:ea typeface="+mn-ea"/>
              </a:rPr>
              <a:t>Most good questions allow for a range of possible answers.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>
                <a:ea typeface="+mn-ea"/>
              </a:rPr>
              <a:t>A </a:t>
            </a:r>
            <a:r>
              <a:rPr lang="en-US" sz="2800" u="sng" dirty="0" smtClean="0">
                <a:ea typeface="+mn-ea"/>
              </a:rPr>
              <a:t>continuum</a:t>
            </a:r>
            <a:r>
              <a:rPr lang="en-US" sz="2800" dirty="0" smtClean="0">
                <a:ea typeface="+mn-ea"/>
              </a:rPr>
              <a:t> exists and students can generally feel free to choose a response along that continuum.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>
                <a:ea typeface="+mn-ea"/>
              </a:rPr>
              <a:t>Students should avoid crafting an extreme response at either end of the continuum.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>
                <a:ea typeface="+mn-ea"/>
              </a:rPr>
              <a:t>Most questions require a response that is not black or white but instead some </a:t>
            </a:r>
            <a:r>
              <a:rPr lang="en-US" sz="2800" u="sng" dirty="0" smtClean="0">
                <a:ea typeface="+mn-ea"/>
              </a:rPr>
              <a:t>shade of gray</a:t>
            </a:r>
            <a:r>
              <a:rPr lang="en-US" sz="2800" dirty="0" smtClean="0">
                <a:ea typeface="+mn-ea"/>
              </a:rPr>
              <a:t>. That does not mean, however, that students should attempt to respond in the exact middle of the continuum. Such an attempt usually results in a failure to articulate a clear position.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4"/>
          <p:cNvSpPr>
            <a:spLocks noChangeArrowheads="1"/>
          </p:cNvSpPr>
          <p:nvPr/>
        </p:nvSpPr>
        <p:spPr bwMode="auto">
          <a:xfrm>
            <a:off x="457200" y="2895600"/>
            <a:ext cx="8229600" cy="762000"/>
          </a:xfrm>
          <a:prstGeom prst="leftRightArrow">
            <a:avLst>
              <a:gd name="adj1" fmla="val 31250"/>
              <a:gd name="adj2" fmla="val 349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2pPr>
            <a:lvl3pPr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3pPr>
            <a:lvl4pPr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4pPr>
            <a:lvl5pPr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21507" name="WordArt 5"/>
          <p:cNvSpPr>
            <a:spLocks noChangeArrowheads="1" noChangeShapeType="1" noTextEdit="1"/>
          </p:cNvSpPr>
          <p:nvPr/>
        </p:nvSpPr>
        <p:spPr bwMode="auto">
          <a:xfrm>
            <a:off x="2362200" y="304800"/>
            <a:ext cx="44862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Thesis Continuum</a:t>
            </a:r>
          </a:p>
        </p:txBody>
      </p:sp>
      <p:pic>
        <p:nvPicPr>
          <p:cNvPr id="9224" name="Picture 8" descr="kid_clipart_bo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7600"/>
            <a:ext cx="16192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AutoShape 9"/>
          <p:cNvSpPr>
            <a:spLocks noChangeArrowheads="1"/>
          </p:cNvSpPr>
          <p:nvPr/>
        </p:nvSpPr>
        <p:spPr bwMode="auto">
          <a:xfrm>
            <a:off x="228600" y="1600200"/>
            <a:ext cx="1676400" cy="1143000"/>
          </a:xfrm>
          <a:prstGeom prst="wedgeRoundRectCallout">
            <a:avLst>
              <a:gd name="adj1" fmla="val -56796"/>
              <a:gd name="adj2" fmla="val 126944"/>
              <a:gd name="adj3" fmla="val 16667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2pPr>
            <a:lvl3pPr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3pPr>
            <a:lvl4pPr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4pPr>
            <a:lvl5pPr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9pPr>
          </a:lstStyle>
          <a:p>
            <a:pPr algn="ctr"/>
            <a:r>
              <a:rPr lang="en-US" altLang="en-US" sz="1800" b="1">
                <a:solidFill>
                  <a:schemeClr val="accent2"/>
                </a:solidFill>
              </a:rPr>
              <a:t>I’m extremely pro!</a:t>
            </a:r>
          </a:p>
        </p:txBody>
      </p:sp>
      <p:pic>
        <p:nvPicPr>
          <p:cNvPr id="9227" name="Picture 11" descr="student_clipart_gir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3581400"/>
            <a:ext cx="952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1" name="AutoShape 12"/>
          <p:cNvSpPr>
            <a:spLocks noChangeArrowheads="1"/>
          </p:cNvSpPr>
          <p:nvPr/>
        </p:nvSpPr>
        <p:spPr bwMode="auto">
          <a:xfrm>
            <a:off x="7086600" y="1524000"/>
            <a:ext cx="2057400" cy="1524000"/>
          </a:xfrm>
          <a:prstGeom prst="wedgeEllipseCallout">
            <a:avLst>
              <a:gd name="adj1" fmla="val 4861"/>
              <a:gd name="adj2" fmla="val 70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2pPr>
            <a:lvl3pPr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3pPr>
            <a:lvl4pPr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4pPr>
            <a:lvl5pPr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9pPr>
          </a:lstStyle>
          <a:p>
            <a:pPr algn="ctr"/>
            <a:r>
              <a:rPr lang="en-US" altLang="en-US" sz="1800" b="1">
                <a:solidFill>
                  <a:schemeClr val="accent2"/>
                </a:solidFill>
              </a:rPr>
              <a:t>I’m extremely con!</a:t>
            </a:r>
          </a:p>
        </p:txBody>
      </p:sp>
      <p:pic>
        <p:nvPicPr>
          <p:cNvPr id="9230" name="Picture 14" descr="cap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505200"/>
            <a:ext cx="2262188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3" name="AutoShape 15"/>
          <p:cNvSpPr>
            <a:spLocks noChangeArrowheads="1"/>
          </p:cNvSpPr>
          <p:nvPr/>
        </p:nvSpPr>
        <p:spPr bwMode="auto">
          <a:xfrm>
            <a:off x="3810000" y="1143000"/>
            <a:ext cx="2286000" cy="1600200"/>
          </a:xfrm>
          <a:prstGeom prst="cloudCallout">
            <a:avLst>
              <a:gd name="adj1" fmla="val -14931"/>
              <a:gd name="adj2" fmla="val 99009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2pPr>
            <a:lvl3pPr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3pPr>
            <a:lvl4pPr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4pPr>
            <a:lvl5pPr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-107" charset="0"/>
                <a:ea typeface="ＭＳ Ｐゴシック" pitchFamily="-107" charset="-128"/>
              </a:defRPr>
            </a:lvl9pPr>
          </a:lstStyle>
          <a:p>
            <a:pPr algn="ctr"/>
            <a:r>
              <a:rPr lang="en-US" altLang="en-US" sz="1800" b="1">
                <a:solidFill>
                  <a:schemeClr val="accent1"/>
                </a:solidFill>
              </a:rPr>
              <a:t>I don’t know what’s going on…</a:t>
            </a:r>
          </a:p>
        </p:txBody>
      </p:sp>
      <p:sp>
        <p:nvSpPr>
          <p:cNvPr id="9232" name="AutoShape 16"/>
          <p:cNvSpPr>
            <a:spLocks noChangeArrowheads="1"/>
          </p:cNvSpPr>
          <p:nvPr/>
        </p:nvSpPr>
        <p:spPr bwMode="auto">
          <a:xfrm>
            <a:off x="2133600" y="2819400"/>
            <a:ext cx="762000" cy="685800"/>
          </a:xfrm>
          <a:prstGeom prst="star5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  <a:ea typeface="+mn-ea"/>
            </a:endParaRPr>
          </a:p>
        </p:txBody>
      </p:sp>
      <p:sp>
        <p:nvSpPr>
          <p:cNvPr id="9233" name="AutoShape 17"/>
          <p:cNvSpPr>
            <a:spLocks noChangeArrowheads="1"/>
          </p:cNvSpPr>
          <p:nvPr/>
        </p:nvSpPr>
        <p:spPr bwMode="auto">
          <a:xfrm>
            <a:off x="6096000" y="2819400"/>
            <a:ext cx="762000" cy="685800"/>
          </a:xfrm>
          <a:prstGeom prst="star5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ahoma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474787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ea typeface="+mj-ea"/>
              </a:rPr>
              <a:t>A good thesis is narrow </a:t>
            </a:r>
            <a:br>
              <a:rPr lang="en-US" sz="4000" dirty="0" smtClean="0">
                <a:ea typeface="+mj-ea"/>
              </a:rPr>
            </a:br>
            <a:r>
              <a:rPr lang="en-US" sz="4000" dirty="0" smtClean="0">
                <a:ea typeface="+mj-ea"/>
              </a:rPr>
              <a:t>but not too narrow</a:t>
            </a:r>
            <a:br>
              <a:rPr lang="en-US" sz="4000" dirty="0" smtClean="0">
                <a:ea typeface="+mj-ea"/>
              </a:rPr>
            </a:br>
            <a:endParaRPr lang="en-US" sz="4000" dirty="0" smtClean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105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l"/>
              <a:defRPr/>
            </a:pPr>
            <a:r>
              <a:rPr lang="en-US" sz="2800" dirty="0" smtClean="0">
                <a:ea typeface="+mn-ea"/>
              </a:rPr>
              <a:t>A well-written thesis statement must be narrow enough to limit the writer to something that can be addressed in about thirty minutes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2800" dirty="0" smtClean="0">
                <a:ea typeface="+mn-ea"/>
              </a:rPr>
              <a:t>but 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sz="2800" dirty="0" smtClean="0">
                <a:ea typeface="+mn-ea"/>
              </a:rPr>
              <a:t>not so narrow as to prevent them from writing relevant things that help answer the question or that ignore big evidence.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sz="2800" dirty="0" smtClean="0">
                <a:ea typeface="+mn-ea"/>
              </a:rPr>
              <a:t>A thesis that is too broad will cause the student to briefly mention a wide variety of information that may seem unrelated to the reader.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11DE375170524EA0A1015BC7BC2B43" ma:contentTypeVersion="1" ma:contentTypeDescription="Create a new document." ma:contentTypeScope="" ma:versionID="19bc230fe0ec85e741af5133c785c27c">
  <xsd:schema xmlns:xsd="http://www.w3.org/2001/XMLSchema" xmlns:p="http://schemas.microsoft.com/office/2006/metadata/properties" xmlns:ns2="a1c4832e-38d7-47d5-ac6a-07723ea7b2ba" targetNamespace="http://schemas.microsoft.com/office/2006/metadata/properties" ma:root="true" ma:fieldsID="a35f0209af82245d9224fac09313ed54" ns2:_="">
    <xsd:import namespace="a1c4832e-38d7-47d5-ac6a-07723ea7b2ba"/>
    <xsd:element name="properties">
      <xsd:complexType>
        <xsd:sequence>
          <xsd:element name="documentManagement">
            <xsd:complexType>
              <xsd:all>
                <xsd:element ref="ns2:Related_x0020_Class_x0020_Topic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a1c4832e-38d7-47d5-ac6a-07723ea7b2ba" elementFormDefault="qualified">
    <xsd:import namespace="http://schemas.microsoft.com/office/2006/documentManagement/types"/>
    <xsd:element name="Related_x0020_Class_x0020_Topic" ma:index="8" nillable="true" ma:displayName="Related Class Topic" ma:list="{08EA6148-297B-4797-A3FE-558F37D0B089}" ma:internalName="Related_x0020_Class_x0020_Topic" ma:showField="Titl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lated_x0020_Class_x0020_Topic xmlns="a1c4832e-38d7-47d5-ac6a-07723ea7b2ba"/>
  </documentManagement>
</p:properties>
</file>

<file path=customXml/itemProps1.xml><?xml version="1.0" encoding="utf-8"?>
<ds:datastoreItem xmlns:ds="http://schemas.openxmlformats.org/officeDocument/2006/customXml" ds:itemID="{63740D08-EB0F-4600-9429-4F0FB8CEB0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c4832e-38d7-47d5-ac6a-07723ea7b2ba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C45A0F3A-1888-48D0-B5FA-535E8F6C67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CCECFF-B596-46A3-834D-822A57220305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175AAFCB-7B4F-42B5-BBBB-69E780B9BF1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369</TotalTime>
  <Words>568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Tahoma</vt:lpstr>
      <vt:lpstr>ＭＳ Ｐゴシック</vt:lpstr>
      <vt:lpstr>Arial</vt:lpstr>
      <vt:lpstr>Wingdings</vt:lpstr>
      <vt:lpstr>Calibri</vt:lpstr>
      <vt:lpstr>Curtain Call</vt:lpstr>
      <vt:lpstr>How To Write an  AP European History Thesis Statement </vt:lpstr>
      <vt:lpstr>What is a thesis?</vt:lpstr>
      <vt:lpstr>What is not a thesis?</vt:lpstr>
      <vt:lpstr>Don’t understand the prompt?</vt:lpstr>
      <vt:lpstr>The Importance of Understanding the Prompt</vt:lpstr>
      <vt:lpstr>Break it down like so:</vt:lpstr>
      <vt:lpstr>Thesis Continuum</vt:lpstr>
      <vt:lpstr>PowerPoint Presentation</vt:lpstr>
      <vt:lpstr>A good thesis is narrow  but not too narrow </vt:lpstr>
      <vt:lpstr>Positive Response Bias</vt:lpstr>
      <vt:lpstr>A good thesis shows analysis</vt:lpstr>
    </vt:vector>
  </TitlesOfParts>
  <Company>Orange County High School of the Arts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an A.P. U.S. History Thesis Statement</dc:title>
  <dc:creator>nicole.smith</dc:creator>
  <cp:lastModifiedBy>Tokio Marine Management</cp:lastModifiedBy>
  <cp:revision>12</cp:revision>
  <dcterms:created xsi:type="dcterms:W3CDTF">2007-10-15T14:22:33Z</dcterms:created>
  <dcterms:modified xsi:type="dcterms:W3CDTF">2015-11-04T13:29:58Z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</Properties>
</file>