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59" r:id="rId3"/>
    <p:sldId id="260" r:id="rId4"/>
    <p:sldId id="258" r:id="rId5"/>
    <p:sldId id="262" r:id="rId6"/>
    <p:sldId id="261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75AE7-1C94-4524-A3CF-55739970400D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7E5AF-977E-4716-8AB2-1131F9DA8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926A1F-DB3E-4DA5-927A-DB2B91DF468D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926A1F-DB3E-4DA5-927A-DB2B91DF468D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926A1F-DB3E-4DA5-927A-DB2B91DF468D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926A1F-DB3E-4DA5-927A-DB2B91DF468D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926A1F-DB3E-4DA5-927A-DB2B91DF468D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926A1F-DB3E-4DA5-927A-DB2B91DF468D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91824E32-70F9-448A-B5D6-02442DC8A4EB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762E667B-E8BB-4C1C-BC83-5017DF914B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1" name="Freeform 3"/>
          <p:cNvSpPr>
            <a:spLocks/>
          </p:cNvSpPr>
          <p:nvPr/>
        </p:nvSpPr>
        <p:spPr bwMode="white">
          <a:xfrm>
            <a:off x="-9525" y="4572000"/>
            <a:ext cx="8391525" cy="228600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3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4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5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6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7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8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838200"/>
          </a:xfrm>
        </p:spPr>
        <p:txBody>
          <a:bodyPr/>
          <a:lstStyle/>
          <a:p>
            <a:r>
              <a:rPr lang="en-US" dirty="0" smtClean="0"/>
              <a:t>Time Periods &amp; Civilizations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914400"/>
            <a:ext cx="6400800" cy="53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Journey Through Time</a:t>
            </a:r>
            <a:endParaRPr lang="en-US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75260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81000" y="4343400"/>
            <a:ext cx="3962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 smtClean="0">
                <a:solidFill>
                  <a:schemeClr val="accent4"/>
                </a:solidFill>
                <a:latin typeface="Times" charset="0"/>
              </a:rPr>
              <a:t>Neolithic</a:t>
            </a:r>
          </a:p>
          <a:p>
            <a:pPr algn="ctr">
              <a:spcBef>
                <a:spcPct val="50000"/>
              </a:spcBef>
            </a:pPr>
            <a:r>
              <a:rPr lang="en-US" altLang="en-US" sz="4000" b="1" dirty="0" smtClean="0">
                <a:solidFill>
                  <a:schemeClr val="accent4"/>
                </a:solidFill>
                <a:latin typeface="Times" charset="0"/>
              </a:rPr>
              <a:t>“New Stone Age”</a:t>
            </a:r>
            <a:endParaRPr lang="en-US" altLang="en-US" sz="4000" b="1" dirty="0">
              <a:solidFill>
                <a:schemeClr val="accent4"/>
              </a:solidFill>
              <a:latin typeface="Times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899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44294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kern="0" dirty="0" smtClean="0">
                <a:solidFill>
                  <a:schemeClr val="tx2"/>
                </a:solidFill>
              </a:rPr>
              <a:t>Permanent Settlements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533400" y="609600"/>
            <a:ext cx="34419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kern="0" dirty="0" smtClean="0">
                <a:solidFill>
                  <a:schemeClr val="tx2"/>
                </a:solidFill>
              </a:rPr>
              <a:t>Surplus for Trade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457200" y="1828800"/>
            <a:ext cx="1620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kern="0" dirty="0" smtClean="0">
                <a:solidFill>
                  <a:schemeClr val="tx2"/>
                </a:solidFill>
              </a:rPr>
              <a:t>Writing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1066800" y="1219200"/>
            <a:ext cx="6776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kern="0" dirty="0" smtClean="0">
                <a:solidFill>
                  <a:schemeClr val="tx2"/>
                </a:solidFill>
              </a:rPr>
              <a:t>Domestication of Plants &amp; Animals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5766152" y="0"/>
            <a:ext cx="33778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kern="0" dirty="0" smtClean="0">
                <a:solidFill>
                  <a:schemeClr val="tx2"/>
                </a:solidFill>
              </a:rPr>
              <a:t>Herding Animals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1600200" y="2438400"/>
            <a:ext cx="1184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kern="0" dirty="0" smtClean="0">
                <a:solidFill>
                  <a:schemeClr val="tx2"/>
                </a:solidFill>
              </a:rPr>
              <a:t>Laws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3810000" y="2514600"/>
            <a:ext cx="46602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kern="0" dirty="0" smtClean="0">
                <a:solidFill>
                  <a:schemeClr val="tx2"/>
                </a:solidFill>
              </a:rPr>
              <a:t>Organized Government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298946" y="2967335"/>
            <a:ext cx="8546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Record your answer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95800" y="609600"/>
            <a:ext cx="17491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kern="0" dirty="0" smtClean="0">
                <a:solidFill>
                  <a:schemeClr val="tx2"/>
                </a:solidFill>
              </a:rPr>
              <a:t>Farming</a:t>
            </a:r>
            <a:endParaRPr lang="en-US" sz="3600" dirty="0"/>
          </a:p>
        </p:txBody>
      </p:sp>
      <p:sp>
        <p:nvSpPr>
          <p:cNvPr id="16" name="Rectangle 15"/>
          <p:cNvSpPr/>
          <p:nvPr/>
        </p:nvSpPr>
        <p:spPr>
          <a:xfrm>
            <a:off x="6934200" y="1905000"/>
            <a:ext cx="1774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kern="0" dirty="0" smtClean="0">
                <a:solidFill>
                  <a:schemeClr val="tx2"/>
                </a:solidFill>
              </a:rPr>
              <a:t>Religion</a:t>
            </a:r>
            <a:endParaRPr lang="en-US" sz="3600" dirty="0"/>
          </a:p>
        </p:txBody>
      </p:sp>
      <p:sp>
        <p:nvSpPr>
          <p:cNvPr id="17" name="Rectangle 16"/>
          <p:cNvSpPr/>
          <p:nvPr/>
        </p:nvSpPr>
        <p:spPr>
          <a:xfrm>
            <a:off x="3048000" y="1828800"/>
            <a:ext cx="35573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kern="0" dirty="0" smtClean="0">
                <a:solidFill>
                  <a:schemeClr val="tx2"/>
                </a:solidFill>
              </a:rPr>
              <a:t>Job Specialization</a:t>
            </a:r>
            <a:endParaRPr lang="en-US" sz="3600" dirty="0"/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167496"/>
            <a:ext cx="3810000" cy="269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500"/>
                            </p:stCondLst>
                            <p:childTnLst>
                              <p:par>
                                <p:cTn id="46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000"/>
                            </p:stCondLst>
                            <p:childTnLst>
                              <p:par>
                                <p:cTn id="55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1500"/>
                            </p:stCondLst>
                            <p:childTnLst>
                              <p:par>
                                <p:cTn id="64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0"/>
                            </p:stCondLst>
                            <p:childTnLst>
                              <p:par>
                                <p:cTn id="6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500"/>
                            </p:stCondLst>
                            <p:childTnLst>
                              <p:par>
                                <p:cTn id="74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9000"/>
                            </p:stCondLst>
                            <p:childTnLst>
                              <p:par>
                                <p:cTn id="7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9500"/>
                            </p:stCondLst>
                            <p:childTnLst>
                              <p:par>
                                <p:cTn id="84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3000"/>
                            </p:stCondLst>
                            <p:childTnLst>
                              <p:par>
                                <p:cTn id="8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3500"/>
                            </p:stCondLst>
                            <p:childTnLst>
                              <p:par>
                                <p:cTn id="94" presetID="2" presetClass="exit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7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7500"/>
                            </p:stCondLst>
                            <p:childTnLst>
                              <p:par>
                                <p:cTn id="103" presetID="8" presetClass="exit" presetSubtype="16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" presetClass="entr" presetSubtype="4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500"/>
                            </p:stCondLst>
                            <p:childTnLst>
                              <p:par>
                                <p:cTn id="131" presetID="2" presetClass="entr" presetSubtype="4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0"/>
                            </p:stCondLst>
                            <p:childTnLst>
                              <p:par>
                                <p:cTn id="136" presetID="2" presetClass="entr" presetSubtype="4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2" presetClass="entr" presetSubtype="4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" presetClass="entr" presetSubtype="4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9500"/>
                            </p:stCondLst>
                            <p:childTnLst>
                              <p:par>
                                <p:cTn id="151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6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61" presetID="2" presetClass="entr" presetSubtype="4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6" presetID="2" presetClass="entr" presetSubtype="4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 autoUpdateAnimBg="0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  <p:bldP spid="15" grpId="0"/>
      <p:bldP spid="15" grpId="1"/>
      <p:bldP spid="13" grpId="0"/>
      <p:bldP spid="13" grpId="1"/>
      <p:bldP spid="16" grpId="0"/>
      <p:bldP spid="16" grpId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514600" y="3200400"/>
            <a:ext cx="396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 smtClean="0">
                <a:latin typeface="Times" charset="0"/>
              </a:rPr>
              <a:t>Ancient Egypt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899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533400"/>
            <a:ext cx="19287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kern="0" dirty="0" smtClean="0">
                <a:solidFill>
                  <a:schemeClr val="tx2"/>
                </a:solidFill>
              </a:rPr>
              <a:t>Pyramids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4191000" y="2209800"/>
            <a:ext cx="42755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kern="0" dirty="0" smtClean="0">
                <a:solidFill>
                  <a:schemeClr val="tx2"/>
                </a:solidFill>
              </a:rPr>
              <a:t>Monumental Building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990600" y="2057400"/>
            <a:ext cx="2262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kern="0" dirty="0" smtClean="0">
                <a:solidFill>
                  <a:schemeClr val="tx2"/>
                </a:solidFill>
              </a:rPr>
              <a:t>Polytheism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6019800" y="457200"/>
            <a:ext cx="28007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kern="0" dirty="0" smtClean="0">
                <a:solidFill>
                  <a:schemeClr val="tx2"/>
                </a:solidFill>
              </a:rPr>
              <a:t>Hieroglyphics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3505200" y="228600"/>
            <a:ext cx="21210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kern="0" dirty="0" smtClean="0">
                <a:solidFill>
                  <a:schemeClr val="tx2"/>
                </a:solidFill>
              </a:rPr>
              <a:t>Nile River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5943600" y="1371600"/>
            <a:ext cx="18774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kern="0" dirty="0" smtClean="0">
                <a:solidFill>
                  <a:schemeClr val="tx2"/>
                </a:solidFill>
              </a:rPr>
              <a:t>Pharaohs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1143000" y="1295400"/>
            <a:ext cx="2749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kern="0" dirty="0" err="1" smtClean="0">
                <a:solidFill>
                  <a:schemeClr val="tx2"/>
                </a:solidFill>
              </a:rPr>
              <a:t>Tutankhamun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304800" y="2895600"/>
            <a:ext cx="8546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Record your answer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04800" y="3886200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876800" y="3886200"/>
            <a:ext cx="3754966" cy="2816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500"/>
                            </p:stCondLst>
                            <p:childTnLst>
                              <p:par>
                                <p:cTn id="46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000"/>
                            </p:stCondLst>
                            <p:childTnLst>
                              <p:par>
                                <p:cTn id="55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1500"/>
                            </p:stCondLst>
                            <p:childTnLst>
                              <p:par>
                                <p:cTn id="64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000"/>
                            </p:stCondLst>
                            <p:childTnLst>
                              <p:par>
                                <p:cTn id="73" presetID="8" presetClass="exit" presetSubtype="16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" presetClass="entr" presetSubtype="4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 autoUpdateAnimBg="0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181600" y="3886200"/>
            <a:ext cx="3962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 smtClean="0">
                <a:latin typeface="Times" charset="0"/>
              </a:rPr>
              <a:t>Paleolithic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dirty="0" smtClean="0">
                <a:latin typeface="Times" charset="0"/>
              </a:rPr>
              <a:t>“Old Stone Age”</a:t>
            </a:r>
            <a:endParaRPr lang="en-US" altLang="en-US" sz="3200" dirty="0">
              <a:latin typeface="Times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899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457200"/>
            <a:ext cx="18774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kern="0" dirty="0" smtClean="0">
                <a:solidFill>
                  <a:schemeClr val="tx2"/>
                </a:solidFill>
              </a:rPr>
              <a:t>Nomadic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914400" y="1371600"/>
            <a:ext cx="29803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kern="0" dirty="0" smtClean="0">
                <a:solidFill>
                  <a:schemeClr val="tx2"/>
                </a:solidFill>
              </a:rPr>
              <a:t>Lived in Caves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914400" y="2286000"/>
            <a:ext cx="2300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kern="0" dirty="0" smtClean="0">
                <a:solidFill>
                  <a:schemeClr val="tx2"/>
                </a:solidFill>
              </a:rPr>
              <a:t>No Writing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6019800" y="762000"/>
            <a:ext cx="29418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kern="0" dirty="0" smtClean="0">
                <a:solidFill>
                  <a:schemeClr val="tx2"/>
                </a:solidFill>
              </a:rPr>
              <a:t>Gathered Food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2895600" y="228600"/>
            <a:ext cx="32239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kern="0" dirty="0" smtClean="0">
                <a:solidFill>
                  <a:schemeClr val="tx2"/>
                </a:solidFill>
              </a:rPr>
              <a:t>Hunted Animals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4800600" y="1371600"/>
            <a:ext cx="24032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kern="0" dirty="0" smtClean="0">
                <a:solidFill>
                  <a:schemeClr val="tx2"/>
                </a:solidFill>
              </a:rPr>
              <a:t>Stone Tools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3810000" y="2286000"/>
            <a:ext cx="52116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kern="0" dirty="0" smtClean="0">
                <a:solidFill>
                  <a:schemeClr val="tx2"/>
                </a:solidFill>
              </a:rPr>
              <a:t>No Organized Government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298946" y="2967335"/>
            <a:ext cx="8546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Record your answer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886200"/>
            <a:ext cx="387782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500"/>
                            </p:stCondLst>
                            <p:childTnLst>
                              <p:par>
                                <p:cTn id="46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000"/>
                            </p:stCondLst>
                            <p:childTnLst>
                              <p:par>
                                <p:cTn id="55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1500"/>
                            </p:stCondLst>
                            <p:childTnLst>
                              <p:par>
                                <p:cTn id="64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8500"/>
                            </p:stCondLst>
                            <p:childTnLst>
                              <p:par>
                                <p:cTn id="73" presetID="8" presetClass="exit" presetSubtype="16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 autoUpdateAnimBg="0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800600" y="3200400"/>
            <a:ext cx="3962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 dirty="0" smtClean="0">
                <a:latin typeface="Times" charset="0"/>
              </a:rPr>
              <a:t>Ancient India</a:t>
            </a:r>
          </a:p>
          <a:p>
            <a:pPr algn="ctr">
              <a:spcBef>
                <a:spcPct val="50000"/>
              </a:spcBef>
            </a:pPr>
            <a:r>
              <a:rPr lang="en-US" altLang="en-US" sz="4800" dirty="0" smtClean="0">
                <a:latin typeface="Times" charset="0"/>
              </a:rPr>
              <a:t>Indus </a:t>
            </a:r>
            <a:br>
              <a:rPr lang="en-US" altLang="en-US" sz="4800" dirty="0" smtClean="0">
                <a:latin typeface="Times" charset="0"/>
              </a:rPr>
            </a:br>
            <a:r>
              <a:rPr lang="en-US" altLang="en-US" sz="4800" dirty="0" smtClean="0">
                <a:latin typeface="Times" charset="0"/>
              </a:rPr>
              <a:t>River Valley Civilization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899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10000"/>
                  <a:lumOff val="9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04800"/>
            <a:ext cx="17491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dirty="0" smtClean="0">
                <a:solidFill>
                  <a:schemeClr val="accent2">
                    <a:lumMod val="10000"/>
                    <a:lumOff val="90000"/>
                  </a:schemeClr>
                </a:solidFill>
              </a:rPr>
              <a:t>Harappa</a:t>
            </a:r>
            <a:endParaRPr lang="en-US" sz="3600" dirty="0">
              <a:solidFill>
                <a:schemeClr val="accent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3200" y="1752600"/>
            <a:ext cx="55194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dirty="0" smtClean="0">
                <a:solidFill>
                  <a:schemeClr val="accent2">
                    <a:lumMod val="10000"/>
                    <a:lumOff val="90000"/>
                  </a:schemeClr>
                </a:solidFill>
              </a:rPr>
              <a:t>City Planning – Grid System</a:t>
            </a:r>
            <a:endParaRPr lang="en-US" sz="3600" dirty="0">
              <a:solidFill>
                <a:schemeClr val="accent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19800" y="838200"/>
            <a:ext cx="2672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dirty="0" err="1" smtClean="0">
                <a:solidFill>
                  <a:schemeClr val="accent2">
                    <a:lumMod val="10000"/>
                    <a:lumOff val="90000"/>
                  </a:schemeClr>
                </a:solidFill>
              </a:rPr>
              <a:t>Moenjo-Dara</a:t>
            </a:r>
            <a:endParaRPr lang="en-US" sz="3600" dirty="0">
              <a:solidFill>
                <a:schemeClr val="accent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95600" y="228600"/>
            <a:ext cx="32111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dirty="0" smtClean="0">
                <a:solidFill>
                  <a:schemeClr val="accent2">
                    <a:lumMod val="10000"/>
                    <a:lumOff val="90000"/>
                  </a:schemeClr>
                </a:solidFill>
              </a:rPr>
              <a:t>Concept of Zero</a:t>
            </a:r>
            <a:endParaRPr lang="en-US" sz="3600" dirty="0">
              <a:solidFill>
                <a:schemeClr val="accent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600" y="1066800"/>
            <a:ext cx="28135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dirty="0" smtClean="0">
                <a:solidFill>
                  <a:schemeClr val="accent2">
                    <a:lumMod val="10000"/>
                    <a:lumOff val="90000"/>
                  </a:schemeClr>
                </a:solidFill>
              </a:rPr>
              <a:t>Sewer System</a:t>
            </a:r>
            <a:endParaRPr lang="en-US" sz="3600" dirty="0">
              <a:solidFill>
                <a:schemeClr val="accent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" y="2286000"/>
            <a:ext cx="8546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Record your answer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200400"/>
            <a:ext cx="4038600" cy="34328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500"/>
                            </p:stCondLst>
                            <p:childTnLst>
                              <p:par>
                                <p:cTn id="46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000"/>
                            </p:stCondLst>
                            <p:childTnLst>
                              <p:par>
                                <p:cTn id="55" presetID="8" presetClass="exit" presetSubtype="16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 autoUpdateAnimBg="0"/>
      <p:bldP spid="6" grpId="0"/>
      <p:bldP spid="6" grpId="1"/>
      <p:bldP spid="6" grpId="2"/>
      <p:bldP spid="7" grpId="0"/>
      <p:bldP spid="7" grpId="1"/>
      <p:bldP spid="7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81000" y="4343400"/>
            <a:ext cx="3962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 smtClean="0">
                <a:solidFill>
                  <a:schemeClr val="accent4"/>
                </a:solidFill>
                <a:latin typeface="Times" charset="0"/>
              </a:rPr>
              <a:t>Mesopotamia</a:t>
            </a:r>
          </a:p>
          <a:p>
            <a:pPr algn="ctr">
              <a:spcBef>
                <a:spcPct val="50000"/>
              </a:spcBef>
            </a:pPr>
            <a:r>
              <a:rPr lang="en-US" altLang="en-US" sz="4000" b="1" dirty="0" smtClean="0">
                <a:solidFill>
                  <a:schemeClr val="accent4"/>
                </a:solidFill>
                <a:latin typeface="Times" charset="0"/>
              </a:rPr>
              <a:t>“The Fertile Crescent”</a:t>
            </a:r>
            <a:endParaRPr lang="en-US" altLang="en-US" sz="4000" b="1" dirty="0">
              <a:solidFill>
                <a:schemeClr val="accent4"/>
              </a:solidFill>
              <a:latin typeface="Times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899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52400"/>
            <a:ext cx="42498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kern="0" dirty="0" smtClean="0">
                <a:solidFill>
                  <a:schemeClr val="tx2"/>
                </a:solidFill>
              </a:rPr>
              <a:t>Sumerian Civilization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381000" y="685800"/>
            <a:ext cx="31726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kern="0" dirty="0" smtClean="0">
                <a:solidFill>
                  <a:schemeClr val="tx2"/>
                </a:solidFill>
              </a:rPr>
              <a:t>Euphrates River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457200" y="2209800"/>
            <a:ext cx="38523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kern="0" dirty="0" smtClean="0">
                <a:solidFill>
                  <a:schemeClr val="tx2"/>
                </a:solidFill>
              </a:rPr>
              <a:t>Cuneiform Writing 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2209800" y="1524000"/>
            <a:ext cx="50962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kern="0" dirty="0" smtClean="0">
                <a:solidFill>
                  <a:schemeClr val="tx2"/>
                </a:solidFill>
              </a:rPr>
              <a:t>Hammurabi Code of Laws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5943600" y="152400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kern="0" dirty="0" smtClean="0">
                <a:solidFill>
                  <a:schemeClr val="tx2"/>
                </a:solidFill>
              </a:rPr>
              <a:t>Babylonians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298946" y="2967335"/>
            <a:ext cx="8546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Record your answer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86200" y="914400"/>
            <a:ext cx="24288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kern="0" dirty="0" smtClean="0">
                <a:solidFill>
                  <a:schemeClr val="tx2"/>
                </a:solidFill>
              </a:rPr>
              <a:t>Tigris River</a:t>
            </a:r>
            <a:endParaRPr lang="en-US" sz="3600" dirty="0"/>
          </a:p>
        </p:txBody>
      </p:sp>
      <p:sp>
        <p:nvSpPr>
          <p:cNvPr id="16" name="Rectangle 15"/>
          <p:cNvSpPr/>
          <p:nvPr/>
        </p:nvSpPr>
        <p:spPr>
          <a:xfrm>
            <a:off x="6705600" y="990600"/>
            <a:ext cx="2262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kern="0" dirty="0" smtClean="0">
                <a:solidFill>
                  <a:schemeClr val="tx2"/>
                </a:solidFill>
              </a:rPr>
              <a:t>Polytheism</a:t>
            </a:r>
            <a:endParaRPr lang="en-US" sz="3600" dirty="0"/>
          </a:p>
        </p:txBody>
      </p:sp>
      <p:sp>
        <p:nvSpPr>
          <p:cNvPr id="17" name="Rectangle 16"/>
          <p:cNvSpPr/>
          <p:nvPr/>
        </p:nvSpPr>
        <p:spPr>
          <a:xfrm>
            <a:off x="6172200" y="2286000"/>
            <a:ext cx="1774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kern="0" dirty="0" smtClean="0">
                <a:solidFill>
                  <a:schemeClr val="tx2"/>
                </a:solidFill>
              </a:rPr>
              <a:t>Ziggurat</a:t>
            </a:r>
            <a:endParaRPr lang="en-US" sz="360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8250" y="3886200"/>
            <a:ext cx="3972325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500"/>
                            </p:stCondLst>
                            <p:childTnLst>
                              <p:par>
                                <p:cTn id="46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000"/>
                            </p:stCondLst>
                            <p:childTnLst>
                              <p:par>
                                <p:cTn id="5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8500"/>
                            </p:stCondLst>
                            <p:childTnLst>
                              <p:par>
                                <p:cTn id="56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2000"/>
                            </p:stCondLst>
                            <p:childTnLst>
                              <p:par>
                                <p:cTn id="6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500"/>
                            </p:stCondLst>
                            <p:childTnLst>
                              <p:par>
                                <p:cTn id="66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60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6500"/>
                            </p:stCondLst>
                            <p:childTnLst>
                              <p:par>
                                <p:cTn id="76" presetID="2" presetClass="exit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500"/>
                            </p:stCondLst>
                            <p:childTnLst>
                              <p:par>
                                <p:cTn id="85" presetID="8" presetClass="exit" presetSubtype="16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" presetClass="entr" presetSubtype="4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 autoUpdateAnimBg="0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  <p:bldP spid="10" grpId="0"/>
      <p:bldP spid="10" grpId="1"/>
      <p:bldP spid="10" grpId="2"/>
      <p:bldP spid="15" grpId="0"/>
      <p:bldP spid="15" grpId="1"/>
      <p:bldP spid="13" grpId="0"/>
      <p:bldP spid="13" grpId="1"/>
      <p:bldP spid="16" grpId="0"/>
      <p:bldP spid="16" grpId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743200" y="2438400"/>
            <a:ext cx="3962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 smtClean="0">
                <a:solidFill>
                  <a:schemeClr val="accent4"/>
                </a:solidFill>
                <a:latin typeface="Times" charset="0"/>
              </a:rPr>
              <a:t>Ancient China</a:t>
            </a:r>
            <a:endParaRPr lang="en-US" altLang="en-US" sz="4000" b="1" dirty="0">
              <a:solidFill>
                <a:schemeClr val="accent4"/>
              </a:solidFill>
              <a:latin typeface="Times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899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152400"/>
            <a:ext cx="26853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kern="0" dirty="0" smtClean="0">
                <a:solidFill>
                  <a:schemeClr val="tx2"/>
                </a:solidFill>
              </a:rPr>
              <a:t>Yellow River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381000" y="838200"/>
            <a:ext cx="2364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kern="0" dirty="0" smtClean="0">
                <a:solidFill>
                  <a:schemeClr val="tx2"/>
                </a:solidFill>
              </a:rPr>
              <a:t>Gunpowder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457200" y="2057400"/>
            <a:ext cx="28135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kern="0" dirty="0" smtClean="0">
                <a:solidFill>
                  <a:schemeClr val="tx2"/>
                </a:solidFill>
              </a:rPr>
              <a:t>Zhou Dynasty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1981200" y="1524000"/>
            <a:ext cx="54521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kern="0" dirty="0" smtClean="0">
                <a:solidFill>
                  <a:schemeClr val="tx2"/>
                </a:solidFill>
              </a:rPr>
              <a:t>Sun Tzu – “The Art of War”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5105400" y="152400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kern="0" dirty="0" smtClean="0">
                <a:solidFill>
                  <a:schemeClr val="tx2"/>
                </a:solidFill>
              </a:rPr>
              <a:t>Shi </a:t>
            </a:r>
            <a:r>
              <a:rPr lang="en-US" sz="3600" kern="0" dirty="0" err="1" smtClean="0">
                <a:solidFill>
                  <a:schemeClr val="tx2"/>
                </a:solidFill>
              </a:rPr>
              <a:t>Huangdi</a:t>
            </a:r>
            <a:endParaRPr lang="en-US" sz="3600" kern="0" dirty="0" smtClean="0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" y="2133600"/>
            <a:ext cx="8546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Record your answer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29000" y="914400"/>
            <a:ext cx="18774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kern="0" dirty="0" smtClean="0">
                <a:solidFill>
                  <a:schemeClr val="tx2"/>
                </a:solidFill>
              </a:rPr>
              <a:t>Compass</a:t>
            </a:r>
            <a:endParaRPr lang="en-US" sz="3600" dirty="0"/>
          </a:p>
        </p:txBody>
      </p:sp>
      <p:sp>
        <p:nvSpPr>
          <p:cNvPr id="16" name="Rectangle 15"/>
          <p:cNvSpPr/>
          <p:nvPr/>
        </p:nvSpPr>
        <p:spPr>
          <a:xfrm>
            <a:off x="5867400" y="2057400"/>
            <a:ext cx="26084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kern="0" dirty="0" smtClean="0">
                <a:solidFill>
                  <a:schemeClr val="tx2"/>
                </a:solidFill>
              </a:rPr>
              <a:t>Han Dynasty</a:t>
            </a:r>
            <a:endParaRPr lang="en-US" sz="3600" dirty="0"/>
          </a:p>
        </p:txBody>
      </p:sp>
      <p:sp>
        <p:nvSpPr>
          <p:cNvPr id="17" name="Rectangle 16"/>
          <p:cNvSpPr/>
          <p:nvPr/>
        </p:nvSpPr>
        <p:spPr>
          <a:xfrm>
            <a:off x="5943600" y="914400"/>
            <a:ext cx="27366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kern="0" dirty="0" smtClean="0">
                <a:solidFill>
                  <a:schemeClr val="tx2"/>
                </a:solidFill>
              </a:rPr>
              <a:t>Chin Dynasty</a:t>
            </a:r>
            <a:endParaRPr lang="en-US" sz="36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200400"/>
            <a:ext cx="26268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3352800"/>
            <a:ext cx="4745410" cy="326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500"/>
                            </p:stCondLst>
                            <p:childTnLst>
                              <p:par>
                                <p:cTn id="46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000"/>
                            </p:stCondLst>
                            <p:childTnLst>
                              <p:par>
                                <p:cTn id="5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8500"/>
                            </p:stCondLst>
                            <p:childTnLst>
                              <p:par>
                                <p:cTn id="56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2000"/>
                            </p:stCondLst>
                            <p:childTnLst>
                              <p:par>
                                <p:cTn id="6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500"/>
                            </p:stCondLst>
                            <p:childTnLst>
                              <p:par>
                                <p:cTn id="66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60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6500"/>
                            </p:stCondLst>
                            <p:childTnLst>
                              <p:par>
                                <p:cTn id="76" presetID="2" presetClass="exit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500"/>
                            </p:stCondLst>
                            <p:childTnLst>
                              <p:par>
                                <p:cTn id="85" presetID="8" presetClass="exit" presetSubtype="16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 autoUpdateAnimBg="0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  <p:bldP spid="10" grpId="0"/>
      <p:bldP spid="10" grpId="1"/>
      <p:bldP spid="10" grpId="2"/>
      <p:bldP spid="15" grpId="0"/>
      <p:bldP spid="15" grpId="1"/>
      <p:bldP spid="13" grpId="0"/>
      <p:bldP spid="13" grpId="1"/>
      <p:bldP spid="16" grpId="0"/>
      <p:bldP spid="16" grpId="1"/>
      <p:bldP spid="17" grpId="0"/>
    </p:bldLst>
  </p:timing>
</p:sld>
</file>

<file path=ppt/theme/theme1.xml><?xml version="1.0" encoding="utf-8"?>
<a:theme xmlns:a="http://schemas.openxmlformats.org/drawingml/2006/main" name="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Global History Time Period Review</Template>
  <TotalTime>1</TotalTime>
  <Words>149</Words>
  <Application>Microsoft Office PowerPoint</Application>
  <PresentationFormat>On-screen Show (4:3)</PresentationFormat>
  <Paragraphs>69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Pulse</vt:lpstr>
      <vt:lpstr>Time Periods &amp; Civilizations</vt:lpstr>
      <vt:lpstr>Slide 2</vt:lpstr>
      <vt:lpstr>Slide 3</vt:lpstr>
      <vt:lpstr>Slide 4</vt:lpstr>
      <vt:lpstr>Slide 5</vt:lpstr>
      <vt:lpstr>Slide 6</vt:lpstr>
      <vt:lpstr>Slide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Periods &amp; Civilizations</dc:title>
  <dc:creator>Alex</dc:creator>
  <cp:lastModifiedBy>Alex</cp:lastModifiedBy>
  <cp:revision>2</cp:revision>
  <dcterms:created xsi:type="dcterms:W3CDTF">2011-10-17T00:59:30Z</dcterms:created>
  <dcterms:modified xsi:type="dcterms:W3CDTF">2011-10-17T01:01:47Z</dcterms:modified>
</cp:coreProperties>
</file>