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302" r:id="rId4"/>
    <p:sldId id="307" r:id="rId5"/>
    <p:sldId id="304" r:id="rId6"/>
    <p:sldId id="303" r:id="rId7"/>
    <p:sldId id="308" r:id="rId8"/>
    <p:sldId id="305" r:id="rId9"/>
    <p:sldId id="30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9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FFCB9A-F498-4FD8-AA8B-6932A2F6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A50F7F-27BF-4E42-A31D-7CC3ED559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83033-5B69-46FD-B30C-36E6B54E4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DF043D-7674-4743-8D06-D22233B3A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8DF46A-CE08-4428-8FBB-266ECDFCE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5D6E96-2C01-4624-A3F7-D7032E410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EAB4F-A1A5-46B4-8C42-E56422AA7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055DF-C4FB-4298-996B-F0DA5C5A6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AEDE6D-0A0D-4FAF-832A-CA5815978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028B97-F98E-46FE-8FF3-B69061078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62832-3F35-4477-9AF3-6BEE47400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71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71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CC7212-046B-40BE-A416-057823693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ex%20Ott\Desktop\Downloads\English%20Civil%20War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152400"/>
            <a:ext cx="86868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Constitutional Government in </a:t>
            </a:r>
            <a:br>
              <a:rPr lang="en-US" dirty="0" smtClean="0"/>
            </a:br>
            <a:r>
              <a:rPr lang="en-US" dirty="0" smtClean="0"/>
              <a:t>England /Great Britain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04800" y="5638800"/>
            <a:ext cx="8686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Do Now: </a:t>
            </a:r>
            <a:r>
              <a:rPr lang="en-US" sz="2000"/>
              <a:t>What prevents the police from coming into your apartment/house in the middle of the night, pulling you out of your bed and executing you in the street? Explain in detail in your notebooks.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762000" y="14478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AIM: </a:t>
            </a:r>
            <a:r>
              <a:rPr lang="en-US" sz="2400"/>
              <a:t>How does constitutional government develop in England/Great Britain?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Background: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1148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government of Great Britain has developed gradually, so that </a:t>
            </a:r>
            <a:r>
              <a:rPr lang="en-US" sz="2400" b="1" u="sng" dirty="0" smtClean="0"/>
              <a:t>tradition</a:t>
            </a:r>
            <a:r>
              <a:rPr lang="en-US" sz="2400" b="1" dirty="0" smtClean="0"/>
              <a:t> </a:t>
            </a:r>
            <a:r>
              <a:rPr lang="en-US" sz="2400" dirty="0" smtClean="0"/>
              <a:t>is a primary source of stability. Think </a:t>
            </a:r>
            <a:r>
              <a:rPr lang="en-US" sz="2400" b="1" u="sng" dirty="0" smtClean="0"/>
              <a:t>Feudal system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Great Britain’s constitution is </a:t>
            </a:r>
            <a:r>
              <a:rPr lang="en-US" sz="2400" b="1" u="sng" dirty="0" smtClean="0"/>
              <a:t>unwritten</a:t>
            </a:r>
            <a:r>
              <a:rPr lang="en-US" sz="2400" dirty="0" smtClean="0"/>
              <a:t> having evolved from different documents, common law, legal codes, and customs often referred to collectively as the “</a:t>
            </a:r>
            <a:r>
              <a:rPr lang="en-US" sz="2400" b="1" dirty="0" smtClean="0"/>
              <a:t>Constitution of the Crown” (Constitutional Monarchy)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/>
              <a:t>Magna </a:t>
            </a:r>
            <a:r>
              <a:rPr lang="en-US" sz="2400" b="1" u="sng" dirty="0" err="1" smtClean="0"/>
              <a:t>Carta</a:t>
            </a:r>
            <a:r>
              <a:rPr lang="en-US" sz="2400" b="1" u="sng" dirty="0" smtClean="0"/>
              <a:t> </a:t>
            </a:r>
            <a:r>
              <a:rPr lang="en-US" sz="2400" dirty="0" smtClean="0"/>
              <a:t>and the </a:t>
            </a:r>
            <a:r>
              <a:rPr lang="en-US" sz="2400" b="1" u="sng" dirty="0" smtClean="0"/>
              <a:t>English Bill of Rights</a:t>
            </a:r>
            <a:r>
              <a:rPr lang="en-US" sz="2400" dirty="0" smtClean="0"/>
              <a:t> are central documents in the formation of the British “constitution”</a:t>
            </a:r>
          </a:p>
        </p:txBody>
      </p:sp>
      <p:pic>
        <p:nvPicPr>
          <p:cNvPr id="14340" name="Picture 5" descr="Firefox_Screenshot_2015-10-24T19-20-18.356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Magna </a:t>
            </a:r>
            <a:r>
              <a:rPr lang="en-US" sz="3600" dirty="0" err="1" smtClean="0"/>
              <a:t>Carta</a:t>
            </a:r>
            <a:r>
              <a:rPr lang="en-US" sz="3600" dirty="0" smtClean="0"/>
              <a:t>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4648200" cy="32004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Magna </a:t>
            </a:r>
            <a:r>
              <a:rPr lang="en-US" sz="2400" b="1" dirty="0" err="1" smtClean="0">
                <a:solidFill>
                  <a:srgbClr val="FFFF00"/>
                </a:solidFill>
              </a:rPr>
              <a:t>Carta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(1215</a:t>
            </a:r>
            <a:r>
              <a:rPr lang="en-US" sz="2400" dirty="0" smtClean="0"/>
              <a:t>) – King John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agreed to consult the nobles before he made important decisions, in particular regarding taxes</a:t>
            </a:r>
          </a:p>
          <a:p>
            <a:pPr eaLnBrk="1" hangingPunct="1">
              <a:defRPr/>
            </a:pPr>
            <a:r>
              <a:rPr lang="en-US" sz="2400" dirty="0" smtClean="0"/>
              <a:t>Limited government – </a:t>
            </a:r>
            <a:r>
              <a:rPr lang="en-US" sz="2400" dirty="0" smtClean="0">
                <a:solidFill>
                  <a:srgbClr val="FFFF00"/>
                </a:solidFill>
              </a:rPr>
              <a:t>restrictions on the monarch began with the Magna </a:t>
            </a:r>
            <a:r>
              <a:rPr lang="en-US" sz="2400" dirty="0" err="1" smtClean="0">
                <a:solidFill>
                  <a:srgbClr val="FFFF00"/>
                </a:solidFill>
              </a:rPr>
              <a:t>Carta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5364" name="Picture 5" descr="Firefox_Screenshot_2015-10-24T19-20-18.356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http://www.1st-art-gallery.com/thumbnail/223291/1/King-John-Signing-The-Magna-Carta-Reluctant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429000" cy="477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irefox_Screenshot_2015-10-24T19-20-18.356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Gunpowder Plot: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4953000" cy="47244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Gunpowder Plot (1605) </a:t>
            </a:r>
            <a:r>
              <a:rPr lang="en-US" sz="2400" dirty="0" smtClean="0">
                <a:effectLst/>
              </a:rPr>
              <a:t>– a conspiracy to blow up James I &amp; members of parliament by planting explosives under the Houses of Lords. Nov 5th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Guy Fawkes </a:t>
            </a:r>
            <a:r>
              <a:rPr lang="en-US" sz="2400" dirty="0" smtClean="0">
                <a:effectLst/>
              </a:rPr>
              <a:t>is arrested, convicted, and executed by James I.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Known and celebrated in the UK as “Guy Fawkes Day”  to celebrate the discovery of the plot and James I who lived.</a:t>
            </a:r>
            <a:endParaRPr lang="en-US" sz="2400" dirty="0"/>
          </a:p>
        </p:txBody>
      </p:sp>
      <p:pic>
        <p:nvPicPr>
          <p:cNvPr id="16389" name="Picture 2" descr="https://encrypted-tbn1.gstatic.com/images?q=tbn:ANd9GcT88taVGSQ_JXpUg184_tP-8Eb4uhJ5yWtb2h9tS6rF7IQANOj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200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nglish Civil Wa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458200" y="5638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Firefox_Screenshot_2015-10-24T19-20-18.356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5029200" cy="48006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b="1" u="sng" dirty="0" smtClean="0"/>
              <a:t>The Petition of Rights, 1628 </a:t>
            </a:r>
          </a:p>
          <a:p>
            <a:r>
              <a:rPr lang="en-US" sz="2400" b="1" u="sng" dirty="0" smtClean="0"/>
              <a:t>In return for money to fund his wars</a:t>
            </a:r>
            <a:r>
              <a:rPr lang="en-US" sz="2400" dirty="0" smtClean="0"/>
              <a:t>, against France &amp; Spain, King Charles I agreed: </a:t>
            </a:r>
          </a:p>
          <a:p>
            <a:pPr lvl="1"/>
            <a:r>
              <a:rPr lang="en-US" sz="2000" dirty="0" smtClean="0"/>
              <a:t>No imprisonment without due cause. </a:t>
            </a:r>
          </a:p>
          <a:p>
            <a:pPr lvl="1"/>
            <a:r>
              <a:rPr lang="en-US" sz="2000" dirty="0" smtClean="0"/>
              <a:t>No taxation without Parliament’s consent. </a:t>
            </a:r>
          </a:p>
          <a:p>
            <a:pPr lvl="1"/>
            <a:r>
              <a:rPr lang="en-US" sz="2000" dirty="0" smtClean="0"/>
              <a:t>No putting soldiers in private homes. </a:t>
            </a:r>
          </a:p>
          <a:p>
            <a:pPr lvl="1"/>
            <a:r>
              <a:rPr lang="en-US" sz="2000" dirty="0" smtClean="0"/>
              <a:t>No martial law during peacetime. </a:t>
            </a:r>
          </a:p>
          <a:p>
            <a:r>
              <a:rPr lang="en-US" sz="2400" dirty="0" smtClean="0"/>
              <a:t>Charles signed it, and then ignored it, dissolving Parliament!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Petition of Rights:</a:t>
            </a:r>
          </a:p>
        </p:txBody>
      </p:sp>
      <p:pic>
        <p:nvPicPr>
          <p:cNvPr id="4100" name="Picture 4" descr="http://www-3.unipv.it/webdsps/storiadoc/images/charl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4171950" cy="3430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Firefox_Screenshot_2015-10-24T19-20-18.356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English Civil War: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514600"/>
            <a:ext cx="4114800" cy="41910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/>
              <a:t>English Civil War</a:t>
            </a:r>
            <a:r>
              <a:rPr lang="en-US" sz="2400" u="sng" dirty="0" smtClean="0"/>
              <a:t> </a:t>
            </a:r>
            <a:r>
              <a:rPr lang="en-US" sz="2400" dirty="0" smtClean="0"/>
              <a:t>(1640s) – civil war between the supporters of King </a:t>
            </a:r>
            <a:r>
              <a:rPr lang="en-US" sz="2400" b="1" u="sng" dirty="0" smtClean="0"/>
              <a:t>Charles I and Parliament (Roundheads).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Roundheads won, Charles I is executed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/>
              <a:t>Oliver Cromwell </a:t>
            </a:r>
            <a:r>
              <a:rPr lang="en-US" sz="2400" dirty="0" smtClean="0"/>
              <a:t>becomes </a:t>
            </a:r>
            <a:r>
              <a:rPr lang="en-US" sz="2400" b="1" u="sng" dirty="0" smtClean="0"/>
              <a:t>Lord Protector </a:t>
            </a:r>
            <a:r>
              <a:rPr lang="en-US" sz="2400" dirty="0" smtClean="0"/>
              <a:t> as a dictator  until his death.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8437" name="Picture 2" descr="http://gb.fotolibra.com/images/previews/635895-oliver-cromwel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2216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ttp://i.dailymail.co.uk/i/pix/2009/02/03/article-0-03485EED000005DC-706_233x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743200"/>
            <a:ext cx="22193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Glorious Revolution: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438400"/>
            <a:ext cx="4572000" cy="39624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/>
              <a:t>The Glorious Revolution</a:t>
            </a:r>
            <a:r>
              <a:rPr lang="en-US" sz="2400" u="sng" dirty="0" smtClean="0"/>
              <a:t> </a:t>
            </a:r>
            <a:r>
              <a:rPr lang="en-US" sz="2400" dirty="0" smtClean="0"/>
              <a:t>(1688) – officially </a:t>
            </a:r>
            <a:r>
              <a:rPr lang="en-US" sz="2400" u="sng" dirty="0" smtClean="0"/>
              <a:t>established Parliament as the ruling body of Great Britain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agreement signed between </a:t>
            </a:r>
            <a:r>
              <a:rPr lang="en-US" sz="2400" u="sng" dirty="0" smtClean="0"/>
              <a:t>William &amp; Mary and Parliament</a:t>
            </a:r>
            <a:r>
              <a:rPr lang="en-US" sz="2400" dirty="0" smtClean="0"/>
              <a:t> was known as the </a:t>
            </a:r>
            <a:r>
              <a:rPr lang="en-US" sz="2400" b="1" u="sng" dirty="0" smtClean="0"/>
              <a:t>English Bill of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/>
              <a:t>Monarchy is restored, but with limited power by parliament.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9460" name="Picture 5" descr="Firefox_Screenshot_2015-10-24T19-20-18.356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William &amp; 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44196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2057400"/>
            <a:ext cx="4953000" cy="4674275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000" dirty="0">
                <a:effectLst/>
              </a:rPr>
              <a:t>A frequently summoned Parliament and free elections</a:t>
            </a:r>
          </a:p>
          <a:p>
            <a:r>
              <a:rPr lang="en-US" sz="2000" dirty="0">
                <a:effectLst/>
              </a:rPr>
              <a:t>Members should have freedom of speech in Parliament</a:t>
            </a:r>
          </a:p>
          <a:p>
            <a:r>
              <a:rPr lang="en-US" sz="2000" dirty="0">
                <a:effectLst/>
              </a:rPr>
              <a:t>No armies should be raised in peacetime</a:t>
            </a:r>
          </a:p>
          <a:p>
            <a:r>
              <a:rPr lang="en-US" sz="2000" dirty="0">
                <a:effectLst/>
              </a:rPr>
              <a:t>No taxes could be levied, without the authority of parliament</a:t>
            </a:r>
          </a:p>
          <a:p>
            <a:r>
              <a:rPr lang="en-US" sz="2000" dirty="0">
                <a:effectLst/>
              </a:rPr>
              <a:t>Laws should not be dispensed with, or suspended, without the consent of parliament</a:t>
            </a:r>
          </a:p>
          <a:p>
            <a:r>
              <a:rPr lang="en-US" sz="2000" dirty="0">
                <a:effectLst/>
              </a:rPr>
              <a:t>No excessive fines should imposed, nor cruel and unusual punishments inflicted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0574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1689 English Bill of Rights had a massive influence on the colonies in North America and the Constitution of the United States. The most important Articles of the 1689 English Bill of Rights are as follows:</a:t>
            </a:r>
            <a:endParaRPr lang="en-US" dirty="0"/>
          </a:p>
        </p:txBody>
      </p:sp>
      <p:pic>
        <p:nvPicPr>
          <p:cNvPr id="20484" name="Picture 5" descr="Firefox_Screenshot_2015-10-24T19-20-18.356Z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English Bill of Rights: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504</Words>
  <Application>Microsoft Office PowerPoint</Application>
  <PresentationFormat>On-screen Show (4:3)</PresentationFormat>
  <Paragraphs>39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Shimmer</vt:lpstr>
      <vt:lpstr>Constitutional Government in  England /Great Britain</vt:lpstr>
      <vt:lpstr>Background:</vt:lpstr>
      <vt:lpstr>Magna Carta:</vt:lpstr>
      <vt:lpstr>Gunpowder Plot:</vt:lpstr>
      <vt:lpstr>PowerPoint Presentation</vt:lpstr>
      <vt:lpstr>Petition of Rights:</vt:lpstr>
      <vt:lpstr>English Civil War:</vt:lpstr>
      <vt:lpstr>Glorious Revolution:</vt:lpstr>
      <vt:lpstr>English Bill of Rights: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Top Gun</dc:creator>
  <cp:lastModifiedBy>Tokio Marine Management</cp:lastModifiedBy>
  <cp:revision>41</cp:revision>
  <dcterms:created xsi:type="dcterms:W3CDTF">2006-12-10T13:25:29Z</dcterms:created>
  <dcterms:modified xsi:type="dcterms:W3CDTF">2016-11-09T13:01:33Z</dcterms:modified>
</cp:coreProperties>
</file>