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9" r:id="rId2"/>
    <p:sldId id="321" r:id="rId3"/>
    <p:sldId id="400" r:id="rId4"/>
    <p:sldId id="406" r:id="rId5"/>
    <p:sldId id="409" r:id="rId6"/>
    <p:sldId id="408" r:id="rId7"/>
    <p:sldId id="407" r:id="rId8"/>
    <p:sldId id="402" r:id="rId9"/>
    <p:sldId id="405" r:id="rId10"/>
    <p:sldId id="404" r:id="rId11"/>
    <p:sldId id="403" r:id="rId12"/>
    <p:sldId id="324" r:id="rId13"/>
    <p:sldId id="401" r:id="rId14"/>
    <p:sldId id="326" r:id="rId15"/>
    <p:sldId id="312" r:id="rId16"/>
    <p:sldId id="261" r:id="rId17"/>
    <p:sldId id="410" r:id="rId18"/>
    <p:sldId id="328" r:id="rId19"/>
    <p:sldId id="314" r:id="rId20"/>
    <p:sldId id="262" r:id="rId21"/>
    <p:sldId id="346" r:id="rId22"/>
    <p:sldId id="35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375" r:id="rId33"/>
    <p:sldId id="420" r:id="rId34"/>
    <p:sldId id="383" r:id="rId35"/>
    <p:sldId id="384" r:id="rId36"/>
    <p:sldId id="293" r:id="rId37"/>
    <p:sldId id="385" r:id="rId38"/>
    <p:sldId id="386" r:id="rId39"/>
    <p:sldId id="421" r:id="rId40"/>
    <p:sldId id="298" r:id="rId41"/>
    <p:sldId id="354" r:id="rId42"/>
    <p:sldId id="284" r:id="rId43"/>
    <p:sldId id="295" r:id="rId44"/>
    <p:sldId id="355" r:id="rId45"/>
    <p:sldId id="356" r:id="rId46"/>
    <p:sldId id="357" r:id="rId47"/>
    <p:sldId id="358" r:id="rId48"/>
    <p:sldId id="395" r:id="rId49"/>
    <p:sldId id="396" r:id="rId50"/>
    <p:sldId id="359" r:id="rId51"/>
    <p:sldId id="360" r:id="rId52"/>
    <p:sldId id="397" r:id="rId53"/>
    <p:sldId id="398" r:id="rId54"/>
    <p:sldId id="361" r:id="rId55"/>
    <p:sldId id="362" r:id="rId56"/>
    <p:sldId id="258" r:id="rId57"/>
    <p:sldId id="363" r:id="rId58"/>
    <p:sldId id="364" r:id="rId59"/>
    <p:sldId id="365" r:id="rId60"/>
    <p:sldId id="399" r:id="rId61"/>
    <p:sldId id="394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73"/>
      <p:bold r:id="rId74"/>
    </p:embeddedFont>
    <p:embeddedFont>
      <p:font typeface="Calisto MT" panose="02040603050505030304" pitchFamily="18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00"/>
    <a:srgbClr val="FFCC00"/>
    <a:srgbClr val="5959FF"/>
    <a:srgbClr val="FF0000"/>
    <a:srgbClr val="55C755"/>
    <a:srgbClr val="3FBF3F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D666B-A1D3-4B2F-A839-328C6DC908A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17CDF-107F-43BC-8D2D-C1DD98D98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2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FEBCB-B302-4A47-95BE-915ABADA6C1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19068-AF27-439B-8AB3-71A6CAFFF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D74-EECE-4612-B47A-DCCE3F02295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D74-EECE-4612-B47A-DCCE3F02295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D74-EECE-4612-B47A-DCCE3F02295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D74-EECE-4612-B47A-DCCE3F02295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9068-AF27-439B-8AB3-71A6CAFFF8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CB795-55BB-4163-BADA-BB63908E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319F-267A-4AF3-B4E6-8063CDEFB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E592-38A0-4424-B5ED-6B952668D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A4B2-E989-4F95-9637-CECAFC734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5544-9841-4182-9D60-6FB0F1FF3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30E8-9B5A-4F63-ADFB-AB0F4241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B893-3E07-44C4-A823-C18EC339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352F-C210-4EB7-8E11-0A870D015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CB34-88C5-40B9-97F3-C26A77662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9636-8821-4153-B3DE-BBD5C947B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D060-293A-46E8-B373-4EE50BB75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75EC13E-B35E-441A-975E-6F14DE099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27.jpeg"/><Relationship Id="rId7" Type="http://schemas.openxmlformats.org/officeDocument/2006/relationships/slide" Target="slide5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5" Type="http://schemas.openxmlformats.org/officeDocument/2006/relationships/slide" Target="slide58.xml"/><Relationship Id="rId10" Type="http://schemas.openxmlformats.org/officeDocument/2006/relationships/slide" Target="slide67.xml"/><Relationship Id="rId4" Type="http://schemas.openxmlformats.org/officeDocument/2006/relationships/slide" Target="slide50.xml"/><Relationship Id="rId9" Type="http://schemas.openxmlformats.org/officeDocument/2006/relationships/slide" Target="slide6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slide" Target="slide45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slide" Target="slide45.xml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5105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An Age </a:t>
            </a:r>
          </a:p>
          <a:p>
            <a:pPr algn="ctr"/>
            <a:r>
              <a:rPr lang="en-US" sz="5400" kern="10" dirty="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of Nationalism</a:t>
            </a:r>
          </a:p>
          <a:p>
            <a:pPr algn="ctr"/>
            <a:r>
              <a:rPr lang="en-US" sz="5400" kern="10" dirty="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 </a:t>
            </a:r>
            <a:r>
              <a:rPr lang="en-US" sz="5400" kern="1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(1850-1871)</a:t>
            </a:r>
            <a:endParaRPr lang="en-US" sz="5400" kern="10" dirty="0">
              <a:ln w="19050">
                <a:solidFill>
                  <a:srgbClr val="55C755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Uncial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Authoritarian</a:t>
                      </a:r>
                      <a:r>
                        <a:rPr lang="en-US" baseline="0" dirty="0" smtClean="0"/>
                        <a:t> rule preserved legal equality of the French Rev., stabilized the French economy, &amp; improved education; severely limited civil liberties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mix </a:t>
                      </a:r>
                      <a:r>
                        <a:rPr lang="en-US" dirty="0" smtClean="0"/>
                        <a:t>of authoritarianism,</a:t>
                      </a:r>
                      <a:r>
                        <a:rPr lang="en-US" baseline="0" dirty="0" smtClean="0"/>
                        <a:t> liberalism, &amp; nationalism to industrialize economy, rebuild Paris, &amp; serve interests of most people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conquests built the Grand Empire</a:t>
                      </a:r>
                      <a:r>
                        <a:rPr lang="en-US" baseline="0" dirty="0" smtClean="0"/>
                        <a:t> and spread the ideals of the French Rev. across the continent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Imperial endeavors against Austria, in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smtClean="0">
                          <a:hlinkClick r:id="rId3" action="ppaction://hlinksldjump"/>
                        </a:rPr>
                        <a:t>Crimean War</a:t>
                      </a:r>
                      <a:r>
                        <a:rPr lang="en-US" baseline="0" dirty="0" smtClean="0"/>
                        <a:t>, &amp; in Mexico hurt his prestige at home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 Code preserved legal equality of the</a:t>
                      </a:r>
                      <a:r>
                        <a:rPr lang="en-US" baseline="0" dirty="0" smtClean="0"/>
                        <a:t> French Rev. but severely limited civil liberties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mix </a:t>
                      </a:r>
                      <a:r>
                        <a:rPr lang="en-US" dirty="0" smtClean="0"/>
                        <a:t>of authoritarianism,</a:t>
                      </a:r>
                      <a:r>
                        <a:rPr lang="en-US" baseline="0" dirty="0" smtClean="0"/>
                        <a:t> liberalism, &amp; nationalism to industrialize economy, rebuild Paris, &amp; serve interests of most people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conquests built the Grand Empire</a:t>
                      </a:r>
                      <a:r>
                        <a:rPr lang="en-US" baseline="0" dirty="0" smtClean="0"/>
                        <a:t> and spread the ideals of the French Rev. across the continent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Attempted</a:t>
                      </a:r>
                      <a:r>
                        <a:rPr lang="en-US" baseline="0" dirty="0" smtClean="0"/>
                        <a:t> imperial endeavors in Mexico &amp; the Crimean War hurt his prestige at home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Nationalistic</a:t>
                      </a:r>
                      <a:r>
                        <a:rPr lang="en-US" baseline="0" dirty="0" smtClean="0"/>
                        <a:t> resistance &amp; survival of Great Britain led to poor foreign policy decisions.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 Code preserved legal equality of the</a:t>
                      </a:r>
                      <a:r>
                        <a:rPr lang="en-US" baseline="0" dirty="0" smtClean="0"/>
                        <a:t> French Rev. but severely limited civil liberties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mix </a:t>
                      </a:r>
                      <a:r>
                        <a:rPr lang="en-US" dirty="0" smtClean="0"/>
                        <a:t>of authoritarianism,</a:t>
                      </a:r>
                      <a:r>
                        <a:rPr lang="en-US" baseline="0" dirty="0" smtClean="0"/>
                        <a:t> liberalism, &amp; nationalism to industrialize economy, rebuild Paris, &amp; serve interests of most people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conquests built the Grand Empire</a:t>
                      </a:r>
                      <a:r>
                        <a:rPr lang="en-US" baseline="0" dirty="0" smtClean="0"/>
                        <a:t> and spread the ideals of the French Rev. across the continent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Imperial endeavors against Austria, in</a:t>
                      </a:r>
                      <a:r>
                        <a:rPr lang="en-US" baseline="0" dirty="0" smtClean="0"/>
                        <a:t> the Crimean War, &amp; in Mexico hurt his prestige at home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Nationalistic</a:t>
                      </a:r>
                      <a:r>
                        <a:rPr lang="en-US" baseline="0" dirty="0" smtClean="0"/>
                        <a:t> resistance &amp; survival of Great Britain led to poor foreign policy decisions.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policy</a:t>
                      </a:r>
                      <a:r>
                        <a:rPr lang="en-US" baseline="0" dirty="0" smtClean="0"/>
                        <a:t> failures culminated in defeat in Franco-Prussian War (1870)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rgbClr val="55C755"/>
                </a:solidFill>
                <a:latin typeface="UncialNarrow" pitchFamily="2" charset="0"/>
              </a:rPr>
              <a:t>The Reconstruction of Paris </a:t>
            </a:r>
            <a:endParaRPr lang="en-US" sz="66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pic>
        <p:nvPicPr>
          <p:cNvPr id="5" name="Picture 5" descr="image?id=8658&amp;rendTypeId=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38200"/>
            <a:ext cx="8077200" cy="5165775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60960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Architect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Baron Georges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Haussman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943600" cy="359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The Crimean War </a:t>
            </a:r>
          </a:p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(1853-1856)</a:t>
            </a:r>
            <a:endParaRPr lang="en-US" sz="4800" kern="10" dirty="0">
              <a:ln w="28575">
                <a:solidFill>
                  <a:srgbClr val="3FBF3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85800" y="319088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55C755"/>
                </a:solidFill>
                <a:latin typeface="UncialNarrow" pitchFamily="2" charset="0"/>
              </a:rPr>
              <a:t>The Crimean War [</a:t>
            </a:r>
            <a:r>
              <a:rPr lang="en-US" sz="6600" b="1" dirty="0" smtClean="0">
                <a:solidFill>
                  <a:srgbClr val="55C755"/>
                </a:solidFill>
                <a:latin typeface="UncialNarrow" pitchFamily="2" charset="0"/>
              </a:rPr>
              <a:t>1853-1856</a:t>
            </a:r>
            <a:r>
              <a:rPr lang="en-US" sz="6600" b="1" dirty="0">
                <a:solidFill>
                  <a:srgbClr val="55C755"/>
                </a:solidFill>
                <a:latin typeface="UncialNarrow" pitchFamily="2" charset="0"/>
              </a:rPr>
              <a:t>]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2667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900" dirty="0" smtClean="0">
                <a:solidFill>
                  <a:srgbClr val="FFCC00"/>
                </a:solidFill>
                <a:latin typeface="Comic Sans MS" pitchFamily="66" charset="0"/>
              </a:rPr>
              <a:t>Russia</a:t>
            </a:r>
            <a:endParaRPr lang="en-US" sz="2900" b="1" dirty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334000" y="1143000"/>
            <a:ext cx="3429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  <a:latin typeface="Comic Sans MS" pitchFamily="66" charset="0"/>
              </a:rPr>
              <a:t>Ottoman Empire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  <a:latin typeface="Comic Sans MS" pitchFamily="66" charset="0"/>
              </a:rPr>
              <a:t>Great Britain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  <a:latin typeface="Comic Sans MS" pitchFamily="66" charset="0"/>
              </a:rPr>
              <a:t>France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  <a:latin typeface="Comic Sans MS" pitchFamily="66" charset="0"/>
              </a:rPr>
              <a:t>Piedmont-Sardinia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5105400" y="1981200"/>
            <a:ext cx="8382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 rot="2987456">
            <a:off x="3438157" y="1194756"/>
            <a:ext cx="1676400" cy="16002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omic Sans MS" pitchFamily="66" charset="0"/>
              </a:rPr>
              <a:t>Eastern Question: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Who would be the chief beneficiaries of the disintegration of the Ottoman Empire?</a:t>
            </a:r>
          </a:p>
          <a:p>
            <a:pPr lvl="2" algn="l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Russia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est. protectorate of the Orthodox Christians in the Ottoman Empire</a:t>
            </a:r>
          </a:p>
          <a:p>
            <a:pPr lvl="2" algn="l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Austria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craved more land in the Balkans</a:t>
            </a:r>
          </a:p>
          <a:p>
            <a:pPr lvl="2" algn="l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France &amp; Britain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commercial opportunities &amp; naval bases in the eastern Mediterranean </a:t>
            </a:r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 animBg="1"/>
      <p:bldP spid="89095" grpId="0" animBg="1"/>
      <p:bldP spid="890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55C755"/>
                </a:solidFill>
                <a:latin typeface="UncialNarrow" pitchFamily="2" charset="0"/>
              </a:rPr>
              <a:t>The Crimean War [</a:t>
            </a:r>
            <a:r>
              <a:rPr lang="en-US" sz="6600" b="1" dirty="0" smtClean="0">
                <a:solidFill>
                  <a:srgbClr val="55C755"/>
                </a:solidFill>
                <a:latin typeface="UncialNarrow" pitchFamily="2" charset="0"/>
              </a:rPr>
              <a:t>1853-1856</a:t>
            </a:r>
            <a:r>
              <a:rPr lang="en-US" sz="6600" b="1" dirty="0">
                <a:solidFill>
                  <a:srgbClr val="55C755"/>
                </a:solidFill>
                <a:latin typeface="UncialNarrow" pitchFamily="2" charset="0"/>
              </a:rPr>
              <a:t>]</a:t>
            </a:r>
          </a:p>
        </p:txBody>
      </p:sp>
      <p:pic>
        <p:nvPicPr>
          <p:cNvPr id="6147" name="Picture 4" descr="map-Crimean Wa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b="11388"/>
          <a:stretch>
            <a:fillRect/>
          </a:stretch>
        </p:blipFill>
        <p:spPr bwMode="auto">
          <a:xfrm>
            <a:off x="2416175" y="1066800"/>
            <a:ext cx="4594225" cy="548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avidmhart.com/WarArt/Butler/RollCall1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55C755"/>
                </a:solidFill>
                <a:latin typeface="UncialNarrow" pitchFamily="2" charset="0"/>
              </a:rPr>
              <a:t>The Crimean War : Results &amp; Legacy</a:t>
            </a:r>
            <a:endParaRPr lang="en-US" sz="54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10668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War ended by Treaty of Paris (March 1856)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No Russian or Ottoman naval forces  on the Black Sea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All major European powers had to respect political integrity of the Ottoman Empire</a:t>
            </a:r>
          </a:p>
          <a:p>
            <a:pPr marL="1489075" lvl="2" indent="-574675" algn="l">
              <a:buClr>
                <a:srgbClr val="FFCC00"/>
              </a:buClr>
            </a:pP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Legacy 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Destroyed the Concert of Europe &amp; long-standing balance of power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Russia humiliated &amp; weakened (withdrew from European affairs for next 2 decades)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Britain pulled back from Continental affairs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Austria without friends among the great powers</a:t>
            </a:r>
          </a:p>
          <a:p>
            <a:pPr marL="1489075" lvl="2" indent="-574675" algn="l">
              <a:buClr>
                <a:srgbClr val="FFCC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Work done by British nurse Florence Nightingale saved many lives &amp; helped make nursing a profession of trained, middle-class women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</a:pP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Florence Nightingale [1820-1910]</a:t>
            </a:r>
          </a:p>
        </p:txBody>
      </p:sp>
      <p:pic>
        <p:nvPicPr>
          <p:cNvPr id="8195" name="Picture 5" descr="300px-Florence_Nightingal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33400" y="1463675"/>
            <a:ext cx="2486025" cy="312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57200" y="4816475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“The Lady with the Lamp”</a:t>
            </a:r>
          </a:p>
        </p:txBody>
      </p:sp>
      <p:pic>
        <p:nvPicPr>
          <p:cNvPr id="8197" name="Picture 10" descr="REnighte"/>
          <p:cNvPicPr>
            <a:picLocks noChangeAspect="1" noChangeArrowheads="1"/>
          </p:cNvPicPr>
          <p:nvPr/>
        </p:nvPicPr>
        <p:blipFill>
          <a:blip r:embed="rId4" cstate="print">
            <a:lum bright="-18000" contrast="6000"/>
          </a:blip>
          <a:srcRect/>
          <a:stretch>
            <a:fillRect/>
          </a:stretch>
        </p:blipFill>
        <p:spPr bwMode="auto">
          <a:xfrm>
            <a:off x="3505200" y="2249488"/>
            <a:ext cx="51816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943600" cy="359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Napoleon III </a:t>
            </a:r>
          </a:p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&amp; </a:t>
            </a:r>
          </a:p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the 2</a:t>
            </a:r>
            <a:r>
              <a:rPr lang="en-US" sz="4800" kern="10" baseline="3000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nd</a:t>
            </a:r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 French Empire</a:t>
            </a:r>
            <a:endParaRPr lang="en-US" sz="4800" kern="10" dirty="0">
              <a:ln w="28575">
                <a:solidFill>
                  <a:srgbClr val="3FBF3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467600" cy="541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Italian</a:t>
            </a:r>
          </a:p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Unification </a:t>
            </a:r>
          </a:p>
          <a:p>
            <a:pPr algn="ctr"/>
            <a:r>
              <a:rPr lang="en-US" sz="4800" kern="10" dirty="0" smtClean="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vs.</a:t>
            </a:r>
          </a:p>
          <a:p>
            <a:pPr algn="ctr"/>
            <a:r>
              <a:rPr lang="en-US" sz="48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German</a:t>
            </a:r>
          </a:p>
          <a:p>
            <a:pPr algn="ctr"/>
            <a:r>
              <a:rPr lang="en-US" sz="48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Unification</a:t>
            </a:r>
          </a:p>
          <a:p>
            <a:pPr algn="ctr"/>
            <a:endParaRPr lang="en-US" sz="4800" kern="10" dirty="0">
              <a:ln w="28575">
                <a:solidFill>
                  <a:srgbClr val="3FBF3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55C755"/>
                </a:solidFill>
                <a:latin typeface="UncialNarrow" pitchFamily="2" charset="0"/>
              </a:rPr>
              <a:t>Key Question: How to Unify Italy? </a:t>
            </a:r>
            <a:endParaRPr lang="en-US" sz="48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pic>
        <p:nvPicPr>
          <p:cNvPr id="123906" name="Picture 2" descr="http://websupport1.citytech.cuny.edu/Faculty/pcatapano/lectures_wc2/spotmap-17-03-p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438" y="990600"/>
            <a:ext cx="4496562" cy="535305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43434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Giusseppe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Mazzini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democratic republic</a:t>
            </a: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Vincenzo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Gioberti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loose federation headed by the pope</a:t>
            </a: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Others wanted a strong state to lead unification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EC6704"/>
                </a:solidFill>
                <a:latin typeface="UncialNarrow" pitchFamily="2" charset="0"/>
              </a:rPr>
              <a:t>Germany before Unification: An Overview </a:t>
            </a:r>
            <a:endParaRPr lang="en-US" sz="4800" b="1" dirty="0">
              <a:solidFill>
                <a:srgbClr val="EC6704"/>
              </a:solidFill>
              <a:latin typeface="UncialNarrow" pitchFamily="2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914400"/>
            <a:ext cx="4495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Zollverein (1834)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German states in economic cooperation; Austria excluded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Prussian leadership won support of business &amp; commercial interests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Prussian King Wilhelm I wanted to strengthen his army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Problem 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Parliament rejects military budget (1862)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endParaRPr lang="en-US" b="1" dirty="0" smtClean="0">
              <a:solidFill>
                <a:srgbClr val="FF99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" name="Picture 2" descr="http://www.taylorsvillelionsclub.org/Presentations/Picsandresources/World%20History%20STD/mapGermnSts1848p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1219200"/>
            <a:ext cx="4333875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>
                          <a:hlinkClick r:id="rId3" action="ppaction://hlinksldjump"/>
                        </a:rPr>
                        <a:t>Prime Minister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hlinkClick r:id="rId3" action="ppaction://hlinksldjump"/>
                        </a:rPr>
                        <a:t>Prime Minister</a:t>
                      </a:r>
                      <a:r>
                        <a:rPr lang="en-US" dirty="0" smtClean="0"/>
                        <a:t>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(Prime Minister,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i="1" dirty="0" smtClean="0"/>
                    </a:p>
                    <a:p>
                      <a:pPr algn="ctr"/>
                      <a:r>
                        <a:rPr lang="en-US" i="1" dirty="0" smtClean="0"/>
                        <a:t>Risorgimento</a:t>
                      </a:r>
                      <a:r>
                        <a:rPr lang="en-US" i="1" baseline="0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037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(Prime Minister,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dirty="0" smtClean="0"/>
                        <a:t>Risorgimento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baseline="0" dirty="0" smtClean="0"/>
                        <a:t>Realpolitik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030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(Prime Minister,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dirty="0" smtClean="0"/>
                        <a:t>Risorgimento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baseline="0" dirty="0" smtClean="0"/>
                        <a:t>Realpolitik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Secret diplomacy</a:t>
                      </a:r>
                      <a:r>
                        <a:rPr lang="en-US" baseline="0" dirty="0" smtClean="0">
                          <a:hlinkClick r:id="rId3" action="ppaction://hlinksldjump"/>
                        </a:rPr>
                        <a:t> &amp; well-chosen alliances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10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(Prime Minister,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dirty="0" smtClean="0"/>
                        <a:t>Risorgimento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baseline="0" dirty="0" smtClean="0"/>
                        <a:t>Realpolitik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Secret diplomacy</a:t>
                      </a:r>
                      <a:r>
                        <a:rPr lang="en-US" baseline="0" dirty="0" smtClean="0"/>
                        <a:t> &amp; well-chosen alliances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“Manufacturing” </a:t>
                      </a:r>
                      <a:r>
                        <a:rPr lang="en-US" dirty="0" smtClean="0">
                          <a:hlinkClick r:id="rId3" action="ppaction://hlinksldjump"/>
                        </a:rPr>
                        <a:t>War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(“Blood</a:t>
                      </a:r>
                      <a:r>
                        <a:rPr lang="en-US" baseline="0" dirty="0" smtClean="0"/>
                        <a:t> and Iron”)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55C755"/>
                </a:solidFill>
                <a:latin typeface="UncialNarrow" pitchFamily="2" charset="0"/>
              </a:rPr>
              <a:t>A Tale of Two Napoleons</a:t>
            </a:r>
            <a:endParaRPr lang="en-US" sz="48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pic>
        <p:nvPicPr>
          <p:cNvPr id="5" name="Picture 7" descr="Napoleon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716338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29200" y="6150114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Napoleon III (r.1852-1870)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commons/4/40/Napoleon_in_His_St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3143250" cy="5221171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8200" y="61722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Napoleon I (r.1804-1815)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495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(Prime Minister,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dirty="0" smtClean="0"/>
                        <a:t>Risorgimento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baseline="0" dirty="0" smtClean="0"/>
                        <a:t>Realpolitik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Secret diplomacy</a:t>
                      </a:r>
                      <a:r>
                        <a:rPr lang="en-US" baseline="0" dirty="0" smtClean="0"/>
                        <a:t> &amp; well-chosen alliances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“Manufacturing” </a:t>
                      </a:r>
                      <a:r>
                        <a:rPr lang="en-US" dirty="0" smtClean="0"/>
                        <a:t>War</a:t>
                      </a:r>
                    </a:p>
                    <a:p>
                      <a:pPr algn="ctr"/>
                      <a:r>
                        <a:rPr lang="en-US" dirty="0" smtClean="0"/>
                        <a:t>(“Blood &amp; Iron”)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hlinkClick r:id="rId3" action="ppaction://hlinksldjump"/>
                        </a:rPr>
                        <a:t>Kingdom</a:t>
                      </a:r>
                      <a:r>
                        <a:rPr lang="en-US" baseline="0" dirty="0" smtClean="0">
                          <a:hlinkClick r:id="rId3" action="ppaction://hlinksldjump"/>
                        </a:rPr>
                        <a:t> of Italy </a:t>
                      </a:r>
                      <a:r>
                        <a:rPr lang="en-US" baseline="0" dirty="0" smtClean="0"/>
                        <a:t>proclaimed (1870); major dissentions &amp; regional differences threaten new nation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32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CENTURY UNIFICATION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KEY</a:t>
                      </a:r>
                      <a:r>
                        <a:rPr lang="en-US" b="1" baseline="0" dirty="0" smtClean="0"/>
                        <a:t> PLAYER &amp;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Camillo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Cavour</a:t>
                      </a:r>
                    </a:p>
                    <a:p>
                      <a:pPr algn="ctr"/>
                      <a:r>
                        <a:rPr lang="en-US" baseline="0" dirty="0" smtClean="0"/>
                        <a:t>(Prime Minister, </a:t>
                      </a:r>
                    </a:p>
                    <a:p>
                      <a:pPr algn="ctr"/>
                      <a:r>
                        <a:rPr lang="en-US" baseline="0" dirty="0" smtClean="0"/>
                        <a:t> Piedmont-Sardinia)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Otto Von Bismarck</a:t>
                      </a:r>
                    </a:p>
                    <a:p>
                      <a:pPr algn="ctr"/>
                      <a:r>
                        <a:rPr lang="en-US" dirty="0" smtClean="0"/>
                        <a:t>(Prime Minister, Prussia)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GOAL/PHILOSOPHY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dirty="0" smtClean="0"/>
                        <a:t>Risorgimento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baseline="0" dirty="0" smtClean="0"/>
                        <a:t>Realpolitik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STRATEGY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Secret diplomacy</a:t>
                      </a:r>
                      <a:r>
                        <a:rPr lang="en-US" baseline="0" dirty="0" smtClean="0"/>
                        <a:t> &amp; well-chosen alliances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“Manufacturing” </a:t>
                      </a:r>
                      <a:r>
                        <a:rPr lang="en-US" dirty="0" smtClean="0"/>
                        <a:t>War</a:t>
                      </a:r>
                    </a:p>
                    <a:p>
                      <a:pPr algn="ctr"/>
                      <a:r>
                        <a:rPr lang="en-US" dirty="0" smtClean="0"/>
                        <a:t>(“Blood</a:t>
                      </a:r>
                      <a:r>
                        <a:rPr lang="en-US" baseline="0" dirty="0" smtClean="0"/>
                        <a:t> &amp; Iron”)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OUTCOME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Kingdom</a:t>
                      </a:r>
                      <a:r>
                        <a:rPr lang="en-US" baseline="0" dirty="0" smtClean="0"/>
                        <a:t> of Italy proclaimed (1870); major dissentions &amp; regional differences threaten new nation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3" action="ppaction://hlinksldjump"/>
                        </a:rPr>
                        <a:t>Second Reich </a:t>
                      </a:r>
                      <a:r>
                        <a:rPr lang="en-US" dirty="0" smtClean="0"/>
                        <a:t>proclaimed</a:t>
                      </a:r>
                      <a:r>
                        <a:rPr lang="en-US" baseline="0" dirty="0" smtClean="0"/>
                        <a:t> (1871);  regional differences pose problems for new nation.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vour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10934" t="5405" r="6361" b="8109"/>
          <a:stretch>
            <a:fillRect/>
          </a:stretch>
        </p:blipFill>
        <p:spPr bwMode="auto">
          <a:xfrm>
            <a:off x="228600" y="2743200"/>
            <a:ext cx="1981200" cy="2438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" y="5426075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Count Cavour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[The “Head”]</a:t>
            </a:r>
          </a:p>
        </p:txBody>
      </p:sp>
      <p:pic>
        <p:nvPicPr>
          <p:cNvPr id="27654" name="Picture 6" descr="Italian Nationalist General Garibal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371600"/>
            <a:ext cx="1835150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0" y="434340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Giuseppi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Garibaldi</a:t>
            </a:r>
            <a:br>
              <a:rPr lang="en-US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[The “Sword”]</a:t>
            </a:r>
          </a:p>
        </p:txBody>
      </p:sp>
      <p:pic>
        <p:nvPicPr>
          <p:cNvPr id="27656" name="Picture 8" descr="Vittorio Emanuele II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 l="9338" t="3703" r="11284" b="3703"/>
          <a:stretch>
            <a:fillRect/>
          </a:stretch>
        </p:blipFill>
        <p:spPr bwMode="auto">
          <a:xfrm>
            <a:off x="7123113" y="1082675"/>
            <a:ext cx="1868487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934200" y="4130675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King Victor 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Emmanuel II</a:t>
            </a:r>
          </a:p>
        </p:txBody>
      </p:sp>
      <p:pic>
        <p:nvPicPr>
          <p:cNvPr id="27658" name="Picture 10" descr="mazzini"/>
          <p:cNvPicPr>
            <a:picLocks noChangeAspect="1" noChangeArrowheads="1"/>
          </p:cNvPicPr>
          <p:nvPr/>
        </p:nvPicPr>
        <p:blipFill>
          <a:blip r:embed="rId7" cstate="print"/>
          <a:srcRect l="3989" t="8832" r="11206" b="17979"/>
          <a:stretch>
            <a:fillRect/>
          </a:stretch>
        </p:blipFill>
        <p:spPr bwMode="auto">
          <a:xfrm>
            <a:off x="4746625" y="2470150"/>
            <a:ext cx="2111375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48200" y="536575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Giuseppi Mazzini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[The “Heart”]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228600"/>
            <a:ext cx="708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55C755"/>
                </a:solidFill>
                <a:latin typeface="UncialNarrow" pitchFamily="2" charset="0"/>
              </a:rPr>
              <a:t>Leaders of the </a:t>
            </a:r>
            <a:r>
              <a:rPr lang="en-US" sz="4800" b="1" i="1" dirty="0" smtClean="0">
                <a:solidFill>
                  <a:srgbClr val="55C755"/>
                </a:solidFill>
                <a:latin typeface="UncialNarrow" pitchFamily="2" charset="0"/>
              </a:rPr>
              <a:t>Risorgimento… </a:t>
            </a:r>
            <a:endParaRPr lang="en-US" sz="4800" b="1" dirty="0" smtClean="0">
              <a:solidFill>
                <a:srgbClr val="55C755"/>
              </a:solidFill>
              <a:latin typeface="UncialNarrow" pitchFamily="2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48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  <p:bldP spid="27657" grpId="0"/>
      <p:bldP spid="276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55C755"/>
                </a:solidFill>
                <a:latin typeface="UncialNarrow" pitchFamily="2" charset="0"/>
              </a:rPr>
              <a:t>Cavour’s Well-Chosen Alliances </a:t>
            </a:r>
            <a:endParaRPr lang="en-US" sz="48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4343400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Austro-Sardinian War (1859)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Napoleon III (France)</a:t>
            </a: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Austro-Prussian War (1866)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Otto Von Bismarck (Prussia)</a:t>
            </a: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United w/ Garibaldi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-12000" contrast="6000"/>
          </a:blip>
          <a:srcRect l="3859"/>
          <a:stretch>
            <a:fillRect/>
          </a:stretch>
        </p:blipFill>
        <p:spPr bwMode="auto">
          <a:xfrm>
            <a:off x="4724400" y="914400"/>
            <a:ext cx="4081462" cy="54864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 l="3883" b="1736"/>
          <a:stretch>
            <a:fillRect/>
          </a:stretch>
        </p:blipFill>
        <p:spPr bwMode="auto">
          <a:xfrm>
            <a:off x="4648200" y="990600"/>
            <a:ext cx="4114800" cy="54864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smtClean="0">
                <a:solidFill>
                  <a:srgbClr val="55C755"/>
                </a:solidFill>
                <a:latin typeface="UncialNarrow" pitchFamily="2" charset="0"/>
              </a:rPr>
              <a:t>Garibaldi 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&amp; His “Red Shirts” Unite </a:t>
            </a:r>
            <a:r>
              <a:rPr lang="en-US" sz="4400" b="1" dirty="0" smtClean="0">
                <a:solidFill>
                  <a:srgbClr val="55C755"/>
                </a:solidFill>
                <a:latin typeface="UncialNarrow" pitchFamily="2" charset="0"/>
              </a:rPr>
              <a:t>with 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Cavour</a:t>
            </a:r>
          </a:p>
        </p:txBody>
      </p:sp>
      <p:pic>
        <p:nvPicPr>
          <p:cNvPr id="19459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3883" b="1736"/>
          <a:stretch>
            <a:fillRect/>
          </a:stretch>
        </p:blipFill>
        <p:spPr bwMode="auto">
          <a:xfrm>
            <a:off x="4724400" y="1066800"/>
            <a:ext cx="4114800" cy="54864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  <p:sp>
        <p:nvSpPr>
          <p:cNvPr id="46085" name="Freeform 5"/>
          <p:cNvSpPr>
            <a:spLocks/>
          </p:cNvSpPr>
          <p:nvPr/>
        </p:nvSpPr>
        <p:spPr bwMode="auto">
          <a:xfrm>
            <a:off x="6858000" y="4343400"/>
            <a:ext cx="609600" cy="1295400"/>
          </a:xfrm>
          <a:custGeom>
            <a:avLst/>
            <a:gdLst>
              <a:gd name="T0" fmla="*/ 96 w 552"/>
              <a:gd name="T1" fmla="*/ 768 h 768"/>
              <a:gd name="T2" fmla="*/ 480 w 552"/>
              <a:gd name="T3" fmla="*/ 720 h 768"/>
              <a:gd name="T4" fmla="*/ 528 w 552"/>
              <a:gd name="T5" fmla="*/ 528 h 768"/>
              <a:gd name="T6" fmla="*/ 528 w 552"/>
              <a:gd name="T7" fmla="*/ 432 h 768"/>
              <a:gd name="T8" fmla="*/ 432 w 552"/>
              <a:gd name="T9" fmla="*/ 240 h 768"/>
              <a:gd name="T10" fmla="*/ 288 w 552"/>
              <a:gd name="T11" fmla="*/ 96 h 768"/>
              <a:gd name="T12" fmla="*/ 192 w 552"/>
              <a:gd name="T13" fmla="*/ 96 h 768"/>
              <a:gd name="T14" fmla="*/ 0 w 552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"/>
              <a:gd name="T25" fmla="*/ 0 h 768"/>
              <a:gd name="T26" fmla="*/ 552 w 552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" h="768">
                <a:moveTo>
                  <a:pt x="96" y="768"/>
                </a:moveTo>
                <a:cubicBezTo>
                  <a:pt x="252" y="764"/>
                  <a:pt x="408" y="760"/>
                  <a:pt x="480" y="720"/>
                </a:cubicBezTo>
                <a:cubicBezTo>
                  <a:pt x="552" y="680"/>
                  <a:pt x="520" y="576"/>
                  <a:pt x="528" y="528"/>
                </a:cubicBezTo>
                <a:cubicBezTo>
                  <a:pt x="536" y="480"/>
                  <a:pt x="544" y="480"/>
                  <a:pt x="528" y="432"/>
                </a:cubicBezTo>
                <a:cubicBezTo>
                  <a:pt x="512" y="384"/>
                  <a:pt x="472" y="296"/>
                  <a:pt x="432" y="240"/>
                </a:cubicBezTo>
                <a:cubicBezTo>
                  <a:pt x="392" y="184"/>
                  <a:pt x="328" y="120"/>
                  <a:pt x="288" y="96"/>
                </a:cubicBezTo>
                <a:cubicBezTo>
                  <a:pt x="248" y="72"/>
                  <a:pt x="240" y="112"/>
                  <a:pt x="192" y="96"/>
                </a:cubicBezTo>
                <a:cubicBezTo>
                  <a:pt x="144" y="80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461" name="Picture 6" descr="Garibaldi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0" y="2438400"/>
            <a:ext cx="2666816" cy="441960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 bwMode="auto">
          <a:xfrm>
            <a:off x="1600200" y="1295400"/>
            <a:ext cx="3200400" cy="2514600"/>
          </a:xfrm>
          <a:prstGeom prst="wedgeRectCallout">
            <a:avLst>
              <a:gd name="adj1" fmla="val -61007"/>
              <a:gd name="adj2" fmla="val 283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offer neither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pay, nor quarters, nor food; I offer only hunger, thirst, forced marches, battles and death. Let him who loves his country with his heart, and not merely with his lips, follow me.”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55C755"/>
                </a:solidFill>
                <a:latin typeface="UncialNarrow" pitchFamily="2" charset="0"/>
              </a:rPr>
              <a:t>French </a:t>
            </a: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Troops Leave Rome, 1870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 l="3859" b="1492"/>
          <a:stretch>
            <a:fillRect/>
          </a:stretch>
        </p:blipFill>
        <p:spPr bwMode="auto">
          <a:xfrm>
            <a:off x="914400" y="1066800"/>
            <a:ext cx="4200525" cy="55626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638800" y="3276600"/>
            <a:ext cx="32766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Italy is united!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 dirty="0" smtClean="0">
                <a:solidFill>
                  <a:srgbClr val="55C755"/>
                </a:solidFill>
                <a:latin typeface="UncialNarrow" pitchFamily="2" charset="0"/>
              </a:rPr>
              <a:t>“Right Leg in the Boot at Last”</a:t>
            </a:r>
            <a:endParaRPr lang="en-US" sz="50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pic>
        <p:nvPicPr>
          <p:cNvPr id="21507" name="Picture 4" descr="Garibaldi &amp; Victor Emmanue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05000" y="990599"/>
            <a:ext cx="4800600" cy="5731221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01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>
                <a:solidFill>
                  <a:srgbClr val="55C755"/>
                </a:solidFill>
                <a:latin typeface="UncialNarrow" pitchFamily="2" charset="0"/>
              </a:rPr>
              <a:t>The Kingdom of Italy: 1871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09800" y="2209800"/>
            <a:ext cx="4800600" cy="3276600"/>
            <a:chOff x="1392" y="1392"/>
            <a:chExt cx="3024" cy="2064"/>
          </a:xfrm>
        </p:grpSpPr>
        <p:sp>
          <p:nvSpPr>
            <p:cNvPr id="22531" name="Rectangle 5"/>
            <p:cNvSpPr>
              <a:spLocks noChangeArrowheads="1"/>
            </p:cNvSpPr>
            <p:nvPr/>
          </p:nvSpPr>
          <p:spPr bwMode="auto">
            <a:xfrm>
              <a:off x="3408" y="1392"/>
              <a:ext cx="1008" cy="20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3FBF3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00" y="1392"/>
              <a:ext cx="1008" cy="2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FBF3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1392" y="1392"/>
              <a:ext cx="1008" cy="206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3FBF3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458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What problems still remain for Italy?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Chancellor Otto von Bismarck</a:t>
            </a:r>
          </a:p>
        </p:txBody>
      </p:sp>
      <p:pic>
        <p:nvPicPr>
          <p:cNvPr id="36867" name="Picture 3" descr="otto-bismar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2795588" cy="3087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6868" name="Picture 4" descr="b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048000"/>
            <a:ext cx="2438400" cy="3429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57600" y="4572000"/>
            <a:ext cx="2133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“Blood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&amp;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Iron”</a:t>
            </a:r>
          </a:p>
        </p:txBody>
      </p:sp>
      <p:pic>
        <p:nvPicPr>
          <p:cNvPr id="36870" name="Picture 6" descr="bismarck3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3094038"/>
            <a:ext cx="2592388" cy="3230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28600" y="23923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chemeClr val="bg1"/>
                </a:solidFill>
                <a:latin typeface="Comic Sans MS" pitchFamily="66" charset="0"/>
              </a:rPr>
              <a:t>Realpolitik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477000" y="19050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The “Iron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Chancellor”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1" grpId="0"/>
      <p:bldP spid="368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0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EC6704"/>
                </a:solidFill>
                <a:latin typeface="UncialNarrow" pitchFamily="2" charset="0"/>
              </a:rPr>
              <a:t>Bismarck’s “Manufactured” Wars</a:t>
            </a:r>
            <a:endParaRPr lang="en-US" sz="6000" b="1" dirty="0">
              <a:solidFill>
                <a:srgbClr val="EC6704"/>
              </a:solidFill>
              <a:latin typeface="UncialNarrow" pitchFamily="2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914400"/>
            <a:ext cx="4495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Danish War (1864)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Prussia gains Schleswig; Austria gets Holstein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Austro-Prussian (Seven Weeks’ War, 1866)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created No. German Confederation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Franco-Prussian War (1870-71) 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Rallies So. Germany behind the cause; gains Alsace-Lorraine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endParaRPr lang="en-US" b="1" dirty="0" smtClean="0">
              <a:solidFill>
                <a:srgbClr val="FF99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" name="Picture 6" descr="map-Prus-Aust-Danish War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5105400" y="685800"/>
            <a:ext cx="3733800" cy="59692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6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EC6704"/>
                </a:solidFill>
                <a:latin typeface="UncialNarrow" pitchFamily="2" charset="0"/>
              </a:rPr>
              <a:t>Coronation of Kaiser Wilhelm I</a:t>
            </a:r>
            <a:br>
              <a:rPr lang="en-US" sz="36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3600" b="1" dirty="0">
                <a:solidFill>
                  <a:srgbClr val="EC6704"/>
                </a:solidFill>
                <a:latin typeface="UncialNarrow" pitchFamily="2" charset="0"/>
              </a:rPr>
              <a:t>[r. 1871–1888]</a:t>
            </a:r>
          </a:p>
        </p:txBody>
      </p:sp>
      <p:pic>
        <p:nvPicPr>
          <p:cNvPr id="41987" name="Picture 3" descr="coronation of wilhelm ii"/>
          <p:cNvPicPr>
            <a:picLocks noChangeAspect="1" noChangeArrowheads="1"/>
          </p:cNvPicPr>
          <p:nvPr/>
        </p:nvPicPr>
        <p:blipFill>
          <a:blip r:embed="rId3" cstate="print"/>
          <a:srcRect l="2287" t="1379" r="1668" b="2069"/>
          <a:stretch>
            <a:fillRect/>
          </a:stretch>
        </p:blipFill>
        <p:spPr bwMode="auto">
          <a:xfrm>
            <a:off x="1752600" y="1600200"/>
            <a:ext cx="5943600" cy="4953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838200" y="5011341"/>
            <a:ext cx="7620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January 18, 1871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The Second Reich is proclaimed 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</a:pPr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5410" name="Picture 2" descr="http://www.bbc.co.uk/scotland/learning/bitesize/higher/history/images/empire_18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"/>
            <a:ext cx="5791200" cy="439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EC6704"/>
                </a:solidFill>
                <a:latin typeface="UncialNarrow" pitchFamily="2" charset="0"/>
              </a:rPr>
              <a:t>The wisdom of OVB. </a:t>
            </a:r>
            <a:r>
              <a:rPr lang="en-US" sz="4800" b="1" dirty="0">
                <a:solidFill>
                  <a:srgbClr val="EC6704"/>
                </a:solidFill>
                <a:latin typeface="UncialNarrow" pitchFamily="2" charset="0"/>
              </a:rPr>
              <a:t>. . .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09600" y="1295400"/>
            <a:ext cx="8077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The less people know about how sausages and laws are made, the better they’ll sleep at night.</a:t>
            </a:r>
            <a:b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Never believe in anything until it has been officially denied.</a:t>
            </a:r>
            <a:b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The great questions of the day will not be settled by speeches and majority decisions—that was the mistake of 1848-1849—but by </a:t>
            </a:r>
            <a:r>
              <a:rPr lang="en-US" sz="3000" b="1" i="1" dirty="0">
                <a:solidFill>
                  <a:srgbClr val="FF0000"/>
                </a:solidFill>
                <a:latin typeface="Comic Sans MS" pitchFamily="66" charset="0"/>
              </a:rPr>
              <a:t>blood and iron.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EC6704"/>
                </a:solidFill>
                <a:latin typeface="UncialNarrow" pitchFamily="2" charset="0"/>
              </a:rPr>
              <a:t>The Wisdom of OVB (cont.). </a:t>
            </a:r>
            <a:r>
              <a:rPr lang="en-US" sz="4800" b="1" dirty="0">
                <a:solidFill>
                  <a:srgbClr val="EC6704"/>
                </a:solidFill>
                <a:latin typeface="UncialNarrow" pitchFamily="2" charset="0"/>
              </a:rPr>
              <a:t>. . 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09600" y="1584325"/>
            <a:ext cx="807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I am bored.  The great things are done.  The German Reich is made.</a:t>
            </a:r>
            <a:b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A generation that has taken a beating is always followed by a generation that deals one.</a:t>
            </a:r>
            <a:b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Some damned foolish thing in the Balkans will provoke the next war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5105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The Responsive</a:t>
            </a:r>
          </a:p>
          <a:p>
            <a:pPr algn="ctr"/>
            <a:r>
              <a:rPr lang="en-US" sz="5400" kern="10" dirty="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Nation-States</a:t>
            </a:r>
          </a:p>
          <a:p>
            <a:pPr algn="ctr"/>
            <a:r>
              <a:rPr lang="en-US" sz="5400" kern="10" dirty="0" smtClean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(1871-1914)</a:t>
            </a:r>
            <a:endParaRPr lang="en-US" sz="5400" kern="10" dirty="0">
              <a:ln w="19050">
                <a:solidFill>
                  <a:srgbClr val="55C755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Uncial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1" descr="22M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1447800" y="27432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 bwMode="auto">
          <a:xfrm>
            <a:off x="2362200" y="42672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 bwMode="auto">
          <a:xfrm>
            <a:off x="3657600" y="32766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 bwMode="auto">
          <a:xfrm flipV="1">
            <a:off x="1371600" y="55626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 bwMode="auto">
          <a:xfrm>
            <a:off x="4114800" y="48006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 bwMode="auto">
          <a:xfrm>
            <a:off x="5486400" y="37338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 bwMode="auto">
          <a:xfrm>
            <a:off x="7848600" y="1600200"/>
            <a:ext cx="1295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 bwMode="auto">
          <a:xfrm>
            <a:off x="7162800" y="5486400"/>
            <a:ext cx="1752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UncialNarrow" pitchFamily="2" charset="0"/>
              </a:rPr>
              <a:t>Great Britain</a:t>
            </a:r>
            <a:endParaRPr lang="en-US" sz="6600" b="1" dirty="0">
              <a:solidFill>
                <a:schemeClr val="bg1"/>
              </a:solidFill>
              <a:latin typeface="UncialNarrow" pitchFamily="2" charset="0"/>
            </a:endParaRPr>
          </a:p>
        </p:txBody>
      </p:sp>
      <p:pic>
        <p:nvPicPr>
          <p:cNvPr id="2050" name="Picture 2" descr="http://dclips.fundraw.com/zobo500dir/british_flag_felipescu_0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7437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UncialNarrow" pitchFamily="2" charset="0"/>
              </a:rPr>
              <a:t>Great Britain (1871-1914)</a:t>
            </a:r>
            <a:endParaRPr lang="en-US" sz="4400" b="1" dirty="0">
              <a:solidFill>
                <a:schemeClr val="bg1"/>
              </a:solidFill>
              <a:latin typeface="UncialNarrow" pitchFamily="2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762000"/>
            <a:ext cx="83058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Two-party Parliamentary System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William Gladstone (Liberal)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Benjamin Disraeli (Conservative)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David Lloyd George (Liberal)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KEY REFORM(S)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 Reform Bill (1867)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extends suffrage to all middle class males &amp; best paid workers 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US" sz="1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 Reform Bill (1884) 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gave vote to almost every adult male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Extensive social legislation 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national health insurance, unemployment benefits, &amp; old-age pensions (1906-1914)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  <a:t>DEFINING ISSUE(S)/PROBLEM(S)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Home rule for Ireland?</a:t>
            </a:r>
            <a:endParaRPr lang="en-US" sz="1800" b="1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Women’s suffrage? </a:t>
            </a:r>
            <a:endParaRPr lang="en-US" sz="1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UncialNarrow" pitchFamily="2" charset="0"/>
              </a:rPr>
              <a:t>Home Rule for Ireland?</a:t>
            </a:r>
            <a:endParaRPr lang="en-US" sz="6600" b="1" dirty="0">
              <a:solidFill>
                <a:schemeClr val="bg1"/>
              </a:solidFill>
              <a:latin typeface="UncialNarrow" pitchFamily="2" charset="0"/>
            </a:endParaRPr>
          </a:p>
        </p:txBody>
      </p:sp>
      <p:pic>
        <p:nvPicPr>
          <p:cNvPr id="4" name="Content Placeholder 3" descr="Gladstone_debate_on_Irish_Home_Rule_8th_April_188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71600" y="1371600"/>
            <a:ext cx="6400800" cy="434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24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Comic Sans MS" pitchFamily="66" charset="0"/>
              </a:rPr>
              <a:t>Gladstone debates Home Rule in Commons.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UncialNarrow" pitchFamily="2" charset="0"/>
              </a:rPr>
              <a:t>The “Suffragettes”</a:t>
            </a:r>
            <a:endParaRPr lang="en-US" sz="6600" b="1" dirty="0">
              <a:solidFill>
                <a:schemeClr val="bg1"/>
              </a:solidFill>
              <a:latin typeface="UncialNarrow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2400" y="42672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  <a:latin typeface="Comic Sans MS" pitchFamily="66" charset="0"/>
              </a:rPr>
              <a:t>Emmeline</a:t>
            </a: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 Pankhurst</a:t>
            </a:r>
            <a:endParaRPr lang="en-US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4" descr="poster_1912_suffragette_no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3352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ankhurst_home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6615" t="2380" r="4082" b="2380"/>
          <a:stretch>
            <a:fillRect/>
          </a:stretch>
        </p:blipFill>
        <p:spPr bwMode="auto">
          <a:xfrm>
            <a:off x="4038600" y="1295400"/>
            <a:ext cx="190341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pankhurst_vot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276600"/>
            <a:ext cx="242252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096000"/>
            <a:ext cx="480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Women’s Social &amp; Political Union</a:t>
            </a:r>
            <a:endParaRPr lang="en-US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6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France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ncialNarrow" pitchFamily="2" charset="0"/>
            </a:endParaRPr>
          </a:p>
        </p:txBody>
      </p:sp>
      <p:pic>
        <p:nvPicPr>
          <p:cNvPr id="4" name="Picture 3" descr="fr~"/>
          <p:cNvPicPr>
            <a:picLocks noChangeAspect="1" noChangeArrowheads="1"/>
          </p:cNvPicPr>
          <p:nvPr/>
        </p:nvPicPr>
        <p:blipFill>
          <a:blip r:embed="rId3" cstate="print"/>
          <a:srcRect r="6172"/>
          <a:stretch>
            <a:fillRect/>
          </a:stretch>
        </p:blipFill>
        <p:spPr bwMode="auto">
          <a:xfrm>
            <a:off x="1524000" y="1828800"/>
            <a:ext cx="5791200" cy="4114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533400"/>
            <a:ext cx="8610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Republic w/ bicameral legislature (Third Republic)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lvl="0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President as chief executive 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little political power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Senate 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conservative; blocked progressive legislation</a:t>
            </a:r>
            <a:endParaRPr lang="en-US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Prime minister responsible to Chamber of Deputies 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elected by universal male suffrage</a:t>
            </a:r>
            <a:endParaRPr lang="en-US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KEY REFORM(S)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Legalized trade unions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Free compulsory elementary education for boys &amp; girls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Expanded secondary school education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Gov’t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broke off all relations w/ Catholic Church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Expanded French Empire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  <a:t>DEFINING ISSUE(S)/PROBLEM(S)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Boulanger Crisis (1887)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Panama Canal Scandal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Dreyfus Affair  (1895-1906)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Growing socialist movement</a:t>
            </a:r>
            <a:endParaRPr lang="en-US" sz="1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France (1871-1914)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ncial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Paris Commune Revolt (1871):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ncialNarrow" pitchFamily="2" charset="0"/>
            </a:endParaRPr>
          </a:p>
        </p:txBody>
      </p:sp>
      <p:pic>
        <p:nvPicPr>
          <p:cNvPr id="14" name="Picture 9" descr="Paris Commune - May 1871- Maximillien Luce - 190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3657600" y="3501695"/>
            <a:ext cx="5073345" cy="3356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5" descr="Paris-Commune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 l="4041" t="11667" r="4378" b="11667"/>
          <a:stretch>
            <a:fillRect/>
          </a:stretch>
        </p:blipFill>
        <p:spPr bwMode="auto">
          <a:xfrm>
            <a:off x="228600" y="1219200"/>
            <a:ext cx="4114800" cy="278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990600" y="42672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336699"/>
              </a:buClr>
              <a:buSzPct val="90000"/>
              <a:buFont typeface="Zymbols" pitchFamily="2" charset="0"/>
              <a:buChar char="*"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25,000 Communards killed.</a:t>
            </a:r>
            <a:br>
              <a:rPr lang="en-US" sz="2000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79400" indent="-279400">
              <a:spcBef>
                <a:spcPct val="20000"/>
              </a:spcBef>
              <a:buClr>
                <a:srgbClr val="336699"/>
              </a:buClr>
              <a:buSzPct val="90000"/>
              <a:buFont typeface="Zymbols" pitchFamily="2" charset="0"/>
              <a:buChar char="*"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35,000 were arrested.</a:t>
            </a:r>
          </a:p>
        </p:txBody>
      </p:sp>
      <p:sp>
        <p:nvSpPr>
          <p:cNvPr id="18" name="Content Placeholder 2"/>
          <p:cNvSpPr>
            <a:spLocks/>
          </p:cNvSpPr>
          <p:nvPr/>
        </p:nvSpPr>
        <p:spPr bwMode="auto">
          <a:xfrm>
            <a:off x="5715000" y="1295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336699"/>
              </a:buClr>
              <a:buSzPct val="90000"/>
              <a:buFont typeface="Zymbols" pitchFamily="2" charset="0"/>
              <a:buNone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It served as an inspiration </a:t>
            </a:r>
            <a:br>
              <a:rPr lang="en-US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to later revolutionaries like Vladimir Lenin.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Third Republic Scandals: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ncialNarrow" pitchFamily="2" charset="0"/>
            </a:endParaRPr>
          </a:p>
        </p:txBody>
      </p:sp>
      <p:pic>
        <p:nvPicPr>
          <p:cNvPr id="5" name="Picture 4" descr="Boulangerdetail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6477" r="2834"/>
          <a:stretch>
            <a:fillRect/>
          </a:stretch>
        </p:blipFill>
        <p:spPr bwMode="auto">
          <a:xfrm>
            <a:off x="533400" y="1219200"/>
            <a:ext cx="1981200" cy="4793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088559"/>
            <a:ext cx="312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General Georges Boulanger</a:t>
            </a:r>
            <a:endParaRPr lang="en-US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 descr="VPLessep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00200"/>
            <a:ext cx="24765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0400" y="5715000"/>
            <a:ext cx="281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Ferdinand de Lesseps: Panama Canal Scandal</a:t>
            </a:r>
            <a:endParaRPr lang="en-US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8" descr="A-Dreyfu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3859" t="1724" r="4823"/>
          <a:stretch>
            <a:fillRect/>
          </a:stretch>
        </p:blipFill>
        <p:spPr bwMode="auto">
          <a:xfrm>
            <a:off x="6107312" y="1676399"/>
            <a:ext cx="2731888" cy="3378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19800" y="5105400"/>
            <a:ext cx="312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Captain Alfred Dreyfus</a:t>
            </a:r>
            <a:endParaRPr lang="en-US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rgbClr val="FF9900"/>
                </a:solidFill>
                <a:latin typeface="UncialNarrow" pitchFamily="2" charset="0"/>
              </a:rPr>
              <a:t>Spain</a:t>
            </a:r>
            <a:endParaRPr lang="en-US" sz="6600" b="1" dirty="0">
              <a:solidFill>
                <a:srgbClr val="FF9900"/>
              </a:solidFill>
              <a:latin typeface="UncialNarrow" pitchFamily="2" charset="0"/>
            </a:endParaRPr>
          </a:p>
        </p:txBody>
      </p:sp>
      <p:pic>
        <p:nvPicPr>
          <p:cNvPr id="79874" name="Picture 2" descr="http://isabel.dit.upm.es/mediawiki/images/thumb/9/9a/Flag_of_Spain.svg/750px-Flag_of_Spa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914400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TYPE OF GOV’T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Parliamentary Monarchy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HEAD(S) OF STATE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King Alfonso XIII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KEY REFORM(S)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Const. of 1875 </a:t>
            </a:r>
            <a:r>
              <a:rPr lang="en-US" sz="20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limited suffrage (propertied classes)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 Political Parties (Conservatives &amp; Liberals )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574675" indent="-574675" algn="l">
              <a:buClr>
                <a:srgbClr val="FFCC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rgbClr val="FF9900"/>
                </a:solidFill>
                <a:latin typeface="Comic Sans MS" pitchFamily="66" charset="0"/>
                <a:hlinkClick r:id="rId4" action="ppaction://hlinksldjump"/>
              </a:rPr>
              <a:t>DEFINING ISSUE(S)/PROBLEM(S)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Loss of Cuba &amp; Philippines to U.S.A.</a:t>
            </a:r>
          </a:p>
          <a:p>
            <a:pPr marL="1489075" lvl="2" indent="-574675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Social &amp; political unrest </a:t>
            </a:r>
            <a:r>
              <a:rPr lang="en-US" sz="20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growing socialist &amp; anarchist movements</a:t>
            </a:r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9900"/>
                </a:solidFill>
                <a:latin typeface="UncialNarrow" pitchFamily="2" charset="0"/>
              </a:rPr>
              <a:t>Spain (1871-1914)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FF9900"/>
              </a:solidFill>
              <a:latin typeface="Uncial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010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55C755"/>
                </a:solidFill>
                <a:latin typeface="UncialNarrow" pitchFamily="2" charset="0"/>
              </a:rPr>
              <a:t>The Kingdom of </a:t>
            </a:r>
            <a:r>
              <a:rPr lang="en-US" sz="5000" b="1" dirty="0" smtClean="0">
                <a:solidFill>
                  <a:srgbClr val="55C755"/>
                </a:solidFill>
                <a:latin typeface="UncialNarrow" pitchFamily="2" charset="0"/>
              </a:rPr>
              <a:t>Italy</a:t>
            </a:r>
            <a:endParaRPr lang="en-US" sz="50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1371600" y="1600200"/>
            <a:ext cx="6324600" cy="4343400"/>
            <a:chOff x="1392" y="1392"/>
            <a:chExt cx="3024" cy="2064"/>
          </a:xfrm>
        </p:grpSpPr>
        <p:sp>
          <p:nvSpPr>
            <p:cNvPr id="22531" name="Rectangle 5"/>
            <p:cNvSpPr>
              <a:spLocks noChangeArrowheads="1"/>
            </p:cNvSpPr>
            <p:nvPr/>
          </p:nvSpPr>
          <p:spPr bwMode="auto">
            <a:xfrm>
              <a:off x="3408" y="1392"/>
              <a:ext cx="1008" cy="20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3FBF3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6"/>
            <p:cNvSpPr>
              <a:spLocks noChangeArrowheads="1"/>
            </p:cNvSpPr>
            <p:nvPr/>
          </p:nvSpPr>
          <p:spPr bwMode="auto">
            <a:xfrm>
              <a:off x="2400" y="1392"/>
              <a:ext cx="1008" cy="2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FBF3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1392" y="1392"/>
              <a:ext cx="1008" cy="206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3FBF3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55C755"/>
                </a:solidFill>
                <a:latin typeface="UncialNarrow" pitchFamily="2" charset="0"/>
              </a:rPr>
              <a:t>The Kingdom of Italy (1871-1914)</a:t>
            </a:r>
            <a:endParaRPr lang="en-US" sz="36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85800"/>
            <a:ext cx="8686800" cy="6309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Constitutional Monarchy</a:t>
            </a: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King Victor Emmanuel II 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Giovanni </a:t>
            </a:r>
            <a:r>
              <a:rPr lang="en-US" sz="1800" b="1" dirty="0" err="1" smtClean="0">
                <a:solidFill>
                  <a:srgbClr val="339933"/>
                </a:solidFill>
                <a:latin typeface="Comic Sans MS" pitchFamily="66" charset="0"/>
              </a:rPr>
              <a:t>Giolitti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 ( Liberal P.M., 1903-1914)</a:t>
            </a: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KEY REFORM(S)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i="1" dirty="0" err="1" smtClean="0">
                <a:solidFill>
                  <a:srgbClr val="339933"/>
                </a:solidFill>
                <a:latin typeface="Comic Sans MS" pitchFamily="66" charset="0"/>
              </a:rPr>
              <a:t>Trasformismo</a:t>
            </a:r>
            <a:r>
              <a:rPr lang="en-US" sz="1800" b="1" i="1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use of political/economic bribery to build party coalition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Social welfare legislation &amp; universal male suffrage (1912)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Conquered Libya </a:t>
            </a:r>
            <a:endParaRPr lang="en-US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  <a:t>DEFINING ISSUE(S)/PROBLEM(S) 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Divided loyalties amongst Italians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Sectional differences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North vs. South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Catholic Church refused to accept new state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Corrupt &amp; unmanageable politics</a:t>
            </a:r>
            <a:endParaRPr lang="en-US" sz="1800" b="1" dirty="0" smtClean="0">
              <a:solidFill>
                <a:srgbClr val="3399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257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German Empire</a:t>
            </a:r>
            <a:endParaRPr lang="en-US" sz="48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FFE67D"/>
                </a:outerShdw>
              </a:effectLst>
              <a:latin typeface="Jacque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38400" y="2971800"/>
            <a:ext cx="4038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8400" y="3886200"/>
            <a:ext cx="40386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8400" y="4724400"/>
            <a:ext cx="40386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EC6704"/>
                </a:solidFill>
                <a:latin typeface="UncialNarrow" pitchFamily="2" charset="0"/>
              </a:rPr>
              <a:t>German Empire (1871-1914)</a:t>
            </a:r>
            <a:endParaRPr lang="en-US" sz="4000" b="1" dirty="0">
              <a:solidFill>
                <a:srgbClr val="EC6704"/>
              </a:solidFill>
              <a:latin typeface="UncialNarrow" pitchFamily="2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762000"/>
            <a:ext cx="84582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Federal Empire 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Kaiser 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emperor (Wilhelm I &amp; Wilhelm II)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Chancellor 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Prime minister (Bismarck until 1890)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Parliament 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Reichstag (universal male suffrage)</a:t>
            </a:r>
            <a:endParaRPr lang="en-US" sz="16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KEY REFORM(S)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Bismarck centralizes empire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Most far-ranging social welfare measures 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Social Security, National sickness &amp; accident insurance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Jews gain legal equality 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restrictions on </a:t>
            </a:r>
            <a:r>
              <a:rPr lang="en-US" sz="1600" b="1" dirty="0" err="1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gov’t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 employment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  <a:hlinkClick r:id="rId4" action="ppaction://hlinksldjump"/>
              </a:rPr>
              <a:t>DEFINING ISSUE(S)/PROBLEM(S)</a:t>
            </a:r>
            <a:endParaRPr lang="en-US" sz="2000" b="1" dirty="0" smtClean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i="1" dirty="0" err="1" smtClean="0">
                <a:solidFill>
                  <a:srgbClr val="FFC000"/>
                </a:solidFill>
                <a:latin typeface="Comic Sans MS" pitchFamily="66" charset="0"/>
              </a:rPr>
              <a:t>Kulturkampf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Bismarck’s attack on the Catholic Church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Anti-socialist laws (1878)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outlawed Social Democratic Party 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Rapid industrialization &amp; Wilhelm II’s </a:t>
            </a:r>
            <a:r>
              <a:rPr lang="en-US" sz="1600" b="1" dirty="0" err="1" smtClean="0">
                <a:solidFill>
                  <a:srgbClr val="FFC000"/>
                </a:solidFill>
                <a:latin typeface="Comic Sans MS" pitchFamily="66" charset="0"/>
              </a:rPr>
              <a:t>über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-militarism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Growth of the socialist parties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74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EC6704"/>
                </a:solidFill>
                <a:latin typeface="UncialNarrow" pitchFamily="2" charset="0"/>
              </a:rPr>
              <a:t>Bismarck’s </a:t>
            </a:r>
            <a:r>
              <a:rPr lang="en-US" sz="5400" b="1" i="1" dirty="0" err="1" smtClean="0">
                <a:solidFill>
                  <a:srgbClr val="EC6704"/>
                </a:solidFill>
                <a:latin typeface="UncialNarrow" pitchFamily="2" charset="0"/>
              </a:rPr>
              <a:t>Kulturkampf</a:t>
            </a:r>
            <a:r>
              <a:rPr lang="en-US" sz="5400" b="1" i="1" dirty="0" smtClean="0">
                <a:solidFill>
                  <a:srgbClr val="EC6704"/>
                </a:solidFill>
                <a:latin typeface="UncialNarrow" pitchFamily="2" charset="0"/>
              </a:rPr>
              <a:t>:</a:t>
            </a:r>
            <a:endParaRPr lang="en-US" sz="5400" b="1" dirty="0">
              <a:solidFill>
                <a:srgbClr val="EC6704"/>
              </a:solidFill>
              <a:latin typeface="UncialNarrow" pitchFamily="2" charset="0"/>
            </a:endParaRPr>
          </a:p>
        </p:txBody>
      </p:sp>
      <p:pic>
        <p:nvPicPr>
          <p:cNvPr id="4" name="Picture 3" descr="cartoon-Kulturka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371600" y="1524000"/>
            <a:ext cx="6400800" cy="421163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6096000"/>
            <a:ext cx="822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FFCC00"/>
              </a:buClr>
              <a:buFont typeface="Wingdings" pitchFamily="2" charset="2"/>
              <a:buNone/>
            </a:pP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Bismarck &amp; Pope Leo XIII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136525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3300"/>
                </a:solidFill>
                <a:latin typeface="UncialNarrow" pitchFamily="2" charset="0"/>
              </a:rPr>
              <a:t>The Compromise of 1867:</a:t>
            </a:r>
            <a:br>
              <a:rPr lang="en-US" sz="3200" b="1" dirty="0">
                <a:solidFill>
                  <a:srgbClr val="FF3300"/>
                </a:solidFill>
                <a:latin typeface="UncialNarrow" pitchFamily="2" charset="0"/>
              </a:rPr>
            </a:br>
            <a:r>
              <a:rPr lang="en-US" sz="3200" b="1" dirty="0">
                <a:solidFill>
                  <a:srgbClr val="FF3300"/>
                </a:solidFill>
                <a:latin typeface="UncialNarrow" pitchFamily="2" charset="0"/>
              </a:rPr>
              <a:t>The Dual Monarchy </a:t>
            </a:r>
            <a:r>
              <a:rPr lang="en-US" sz="3200" b="1" dirty="0">
                <a:solidFill>
                  <a:srgbClr val="FF3300"/>
                </a:solidFill>
                <a:latin typeface="UncialNarrow" pitchFamily="2" charset="0"/>
                <a:sym typeface="Wingdings" pitchFamily="2" charset="2"/>
              </a:rPr>
              <a:t> Austria-Hungary</a:t>
            </a:r>
            <a:endParaRPr lang="en-US" sz="3200" b="1" dirty="0">
              <a:solidFill>
                <a:srgbClr val="FF3300"/>
              </a:solidFill>
              <a:latin typeface="UncialNarrow" pitchFamily="2" charset="0"/>
            </a:endParaRPr>
          </a:p>
        </p:txBody>
      </p:sp>
      <p:pic>
        <p:nvPicPr>
          <p:cNvPr id="4" name="Picture 5" descr="Hungary_flag_186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409700" y="1625600"/>
            <a:ext cx="6591300" cy="439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UncialNarrow" pitchFamily="2" charset="0"/>
              </a:rPr>
              <a:t>Austro-Hungarian Empire (1871-1914)</a:t>
            </a:r>
            <a:endParaRPr lang="en-US" sz="3200" b="1" dirty="0">
              <a:solidFill>
                <a:schemeClr val="bg1"/>
              </a:solidFill>
              <a:latin typeface="UncialNarrow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229600" cy="58939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93738" indent="-693738" algn="l">
              <a:spcBef>
                <a:spcPct val="5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Dual-Monarchy (one king wore both crowns)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</a:pPr>
            <a:endParaRPr lang="en-US" sz="1800" b="1" dirty="0" smtClean="0">
              <a:solidFill>
                <a:srgbClr val="339933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Emperor Francis Joseph I 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Prime ministers that ruled by decree 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</a:pPr>
            <a:endParaRPr lang="en-US" sz="1800" b="1" dirty="0" smtClean="0">
              <a:solidFill>
                <a:srgbClr val="339933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KEY REFORM(S)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Hungarians had virtual independence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rgbClr val="339933"/>
                </a:solidFill>
                <a:latin typeface="Comic Sans MS" pitchFamily="66" charset="0"/>
              </a:rPr>
              <a:t>Magyarization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 policies put in place in Hungary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</a:pPr>
            <a:endParaRPr lang="en-US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93738" indent="-693738" algn="l">
              <a:spcBef>
                <a:spcPct val="5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DEFINING ISSUE(S)/PROBLEM(S)</a:t>
            </a:r>
          </a:p>
          <a:p>
            <a:pPr marL="1150938" lvl="1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</a:rPr>
              <a:t>Nationalities Problem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Ethnic Germans threatened by Slavs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Hungarians faced resentment from minorities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339933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UncialNarrow" pitchFamily="2" charset="0"/>
              </a:rPr>
              <a:t>Differing Nationalities in the</a:t>
            </a:r>
            <a:br>
              <a:rPr lang="en-US" sz="4000" b="1">
                <a:solidFill>
                  <a:srgbClr val="FF0000"/>
                </a:solidFill>
                <a:latin typeface="UncialNarrow" pitchFamily="2" charset="0"/>
              </a:rPr>
            </a:br>
            <a:r>
              <a:rPr lang="en-US" sz="4000" b="1">
                <a:solidFill>
                  <a:srgbClr val="FF0000"/>
                </a:solidFill>
                <a:latin typeface="UncialNarrow" pitchFamily="2" charset="0"/>
              </a:rPr>
              <a:t>Austrian Empire</a:t>
            </a:r>
          </a:p>
        </p:txBody>
      </p:sp>
      <p:pic>
        <p:nvPicPr>
          <p:cNvPr id="532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r="1945" b="5035"/>
          <a:stretch>
            <a:fillRect/>
          </a:stretch>
        </p:blipFill>
        <p:spPr bwMode="auto">
          <a:xfrm>
            <a:off x="1447800" y="1524000"/>
            <a:ext cx="6400800" cy="502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50165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CC00"/>
                </a:solidFill>
                <a:latin typeface="UncialNarrow" pitchFamily="2" charset="0"/>
              </a:rPr>
              <a:t>Russian </a:t>
            </a:r>
            <a:r>
              <a:rPr lang="en-US" sz="4800" b="1" dirty="0" smtClean="0">
                <a:solidFill>
                  <a:srgbClr val="FFCC00"/>
                </a:solidFill>
                <a:latin typeface="UncialNarrow" pitchFamily="2" charset="0"/>
              </a:rPr>
              <a:t>Empire</a:t>
            </a:r>
            <a:endParaRPr lang="en-US" sz="4800" b="1" dirty="0">
              <a:solidFill>
                <a:srgbClr val="FFCC00"/>
              </a:solidFill>
              <a:latin typeface="UncialNarrow" pitchFamily="2" charset="0"/>
            </a:endParaRPr>
          </a:p>
        </p:txBody>
      </p:sp>
      <p:pic>
        <p:nvPicPr>
          <p:cNvPr id="8" name="Picture 4" descr="russian_imperial_flag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752600" y="1981200"/>
            <a:ext cx="5791200" cy="3860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CC00"/>
                </a:solidFill>
                <a:latin typeface="UncialNarrow" pitchFamily="2" charset="0"/>
              </a:rPr>
              <a:t>Russian Empire (1871-1914)</a:t>
            </a:r>
            <a:endParaRPr lang="en-US" sz="4000" b="1" dirty="0">
              <a:solidFill>
                <a:srgbClr val="FFCC00"/>
              </a:solidFill>
              <a:latin typeface="UncialNarrow" pitchFamily="2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762000"/>
            <a:ext cx="8839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Autocratic (absolute) Monarchy 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Alexander II (1855-1881)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Alexander III (1881-1894)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Nicholas II (1894-1917</a:t>
            </a:r>
            <a:endParaRPr lang="en-US" sz="16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KEY REFORM(S)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Abolition of serfdom (1861)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land given to village communities</a:t>
            </a:r>
            <a:endParaRPr lang="en-US" sz="1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New local assemblies (</a:t>
            </a:r>
            <a:r>
              <a:rPr lang="en-US" sz="1600" b="1" dirty="0" err="1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zemstovs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) elected by towns, peasant villages &amp; nobles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Encouraged industrialization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finance minister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Sergei Witte</a:t>
            </a:r>
            <a:endParaRPr lang="en-US" sz="1600" b="1" dirty="0" smtClean="0">
              <a:solidFill>
                <a:srgbClr val="FFC000"/>
              </a:solidFill>
              <a:latin typeface="Comic Sans MS" pitchFamily="66" charset="0"/>
              <a:sym typeface="Wingdings" pitchFamily="2" charset="2"/>
            </a:endParaRP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DEFINING ISSUE(S)/PROBLEM(S)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Alexander III’s “exceptional measures”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eliminated mass politics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Breeding ground for radicalism (esp. anarchists)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Militarily &amp; industrially backward 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defeated in Russo-Japanese War (1904-05)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Heterogeneous empire 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political unrest led to Revolution of 1905</a:t>
            </a:r>
          </a:p>
          <a:p>
            <a:pPr marL="973138" lvl="1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endParaRPr lang="en-US" sz="1600" b="1" dirty="0" smtClean="0">
              <a:solidFill>
                <a:srgbClr val="FFC000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CC00"/>
                </a:solidFill>
                <a:latin typeface="UncialNarrow" pitchFamily="2" charset="0"/>
              </a:rPr>
              <a:t>Russian Expansion</a:t>
            </a:r>
          </a:p>
        </p:txBody>
      </p:sp>
      <p:pic>
        <p:nvPicPr>
          <p:cNvPr id="58371" name="Picture 3" descr="Expansion of Russia in Asia, 1865-189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990600" y="1066800"/>
            <a:ext cx="7239000" cy="4959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E67D"/>
                </a:solidFill>
                <a:latin typeface="Comic Sans MS" pitchFamily="66" charset="0"/>
              </a:rPr>
              <a:t>A heterogeneous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ottomanempire4.files.wordpress.com/2010/03/ottoman20empire20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6139721" cy="4062072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Ottoman Empire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ncial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9144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TYPE OF GOV’T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Absolute monarchy 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lvl="0" indent="-574675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HEAD(S) OF STATE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Sultan Mahmud III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Sultan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Abdulhamid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II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KEY REFORM(S)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Destroyed Janissary Corps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Tanzimat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(1839)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equality before the law for Muslims, Christians &amp; Jews; western education; liberalization of commercial laws</a:t>
            </a:r>
          </a:p>
          <a:p>
            <a:pPr marL="1489075" lvl="2" indent="-574675" algn="l">
              <a:buClr>
                <a:srgbClr val="002060"/>
              </a:buClr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DEFINING ISSUE(S)/PROBLEM(S)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Religious conflict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Relied on Great Powers to keep empire together</a:t>
            </a:r>
          </a:p>
          <a:p>
            <a:pPr marL="1489075" lvl="2" indent="-574675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Abdulhamid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II’s repressive regime breeds unrest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Ottoman Empire (1871-1914)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ncial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The Ottoman Empire -- Late 19</a:t>
            </a:r>
            <a:r>
              <a:rPr lang="en-US" sz="3200" b="1" baseline="30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c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/>
            </a:r>
            <a:b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</a:b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“The </a:t>
            </a:r>
            <a:r>
              <a:rPr lang="en-US" sz="32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Sicker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ncialNarrow" pitchFamily="2" charset="0"/>
              </a:rPr>
              <a:t> Man of Europe”</a:t>
            </a:r>
          </a:p>
        </p:txBody>
      </p:sp>
      <p:pic>
        <p:nvPicPr>
          <p:cNvPr id="63491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057400" y="1524000"/>
            <a:ext cx="5257800" cy="5119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Authoritarian</a:t>
                      </a:r>
                      <a:r>
                        <a:rPr lang="en-US" baseline="0" dirty="0" smtClean="0"/>
                        <a:t> rule preserved legal equality of the French Rev., stabilized the French economy, &amp; improved education; severely limited civil liberties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Authoritarian</a:t>
                      </a:r>
                      <a:r>
                        <a:rPr lang="en-US" baseline="0" dirty="0" smtClean="0"/>
                        <a:t> rule preserved legal equality of the French Rev., stabilized the French economy, &amp; improved education; severely limited civil liberties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mix </a:t>
                      </a:r>
                      <a:r>
                        <a:rPr lang="en-US" dirty="0" smtClean="0"/>
                        <a:t>of authoritarianism,</a:t>
                      </a:r>
                      <a:r>
                        <a:rPr lang="en-US" baseline="0" dirty="0" smtClean="0"/>
                        <a:t> liberalism, &amp; nationalism to industrialize economy, </a:t>
                      </a:r>
                      <a:r>
                        <a:rPr lang="en-US" baseline="0" dirty="0" smtClean="0">
                          <a:hlinkClick r:id="rId3" action="ppaction://hlinksldjump"/>
                        </a:rPr>
                        <a:t>rebuild Paris</a:t>
                      </a:r>
                      <a:r>
                        <a:rPr lang="en-US" baseline="0" dirty="0" smtClean="0"/>
                        <a:t>, &amp; serve interests of most people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5013325"/>
            <a:ext cx="769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9144000" cy="6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2971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TALE OF TWO NAPOLEONS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NAPOLEON III</a:t>
                      </a:r>
                      <a:endParaRPr lang="en-US" dirty="0"/>
                    </a:p>
                  </a:txBody>
                  <a:tcPr/>
                </a:tc>
              </a:tr>
              <a:tr h="13494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RISE</a:t>
                      </a:r>
                      <a:r>
                        <a:rPr lang="en-US" b="1" baseline="0" dirty="0" smtClean="0"/>
                        <a:t> TO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</a:t>
                      </a:r>
                      <a:r>
                        <a:rPr lang="en-US" baseline="0" dirty="0" smtClean="0"/>
                        <a:t> d’état overthrew Directory (1799); est. himself as emperor after series of plebiscites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 d’état overthrew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Republic (1851);</a:t>
                      </a:r>
                      <a:r>
                        <a:rPr lang="en-US" baseline="0" dirty="0" smtClean="0"/>
                        <a:t> est. himself as emperor after series of plebiscites w/ universal male suffrage </a:t>
                      </a:r>
                      <a:endParaRPr lang="en-US" dirty="0"/>
                    </a:p>
                  </a:txBody>
                  <a:tcPr/>
                </a:tc>
              </a:tr>
              <a:tr h="160243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DOMESTIC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Authoritarian</a:t>
                      </a:r>
                      <a:r>
                        <a:rPr lang="en-US" baseline="0" dirty="0" smtClean="0"/>
                        <a:t> rule preserved legal equality of the French Rev., stabilized the French economy, &amp; improved education; severely limited civil liberties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mix </a:t>
                      </a:r>
                      <a:r>
                        <a:rPr lang="en-US" dirty="0" smtClean="0"/>
                        <a:t>of authoritarianism,</a:t>
                      </a:r>
                      <a:r>
                        <a:rPr lang="en-US" baseline="0" dirty="0" smtClean="0"/>
                        <a:t> liberalism, &amp; nationalism to industrialize economy, rebuild Paris, &amp; serve interests of most people</a:t>
                      </a:r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FOREIGN POLICY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conquests built the Grand Empire</a:t>
                      </a:r>
                      <a:r>
                        <a:rPr lang="en-US" baseline="0" dirty="0" smtClean="0"/>
                        <a:t> and spread the ideals of the French Rev. across the continent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39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DOWNFALL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2967</TotalTime>
  <Words>2638</Words>
  <Application>Microsoft Office PowerPoint</Application>
  <PresentationFormat>On-screen Show (4:3)</PresentationFormat>
  <Paragraphs>693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Comic Sans MS</vt:lpstr>
      <vt:lpstr>Wingdings</vt:lpstr>
      <vt:lpstr>Jacques</vt:lpstr>
      <vt:lpstr>Calisto MT</vt:lpstr>
      <vt:lpstr>Zymbols</vt:lpstr>
      <vt:lpstr>UncialNarrow</vt:lpstr>
      <vt:lpstr>Calibri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Mid-19c European Nationalism</dc:title>
  <dc:creator>Susan M. Pojer</dc:creator>
  <cp:lastModifiedBy>Windows User</cp:lastModifiedBy>
  <cp:revision>145</cp:revision>
  <cp:lastPrinted>1601-01-01T00:00:00Z</cp:lastPrinted>
  <dcterms:created xsi:type="dcterms:W3CDTF">2004-03-03T00:57:28Z</dcterms:created>
  <dcterms:modified xsi:type="dcterms:W3CDTF">2014-12-09T19:36:22Z</dcterms:modified>
</cp:coreProperties>
</file>