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8" r:id="rId3"/>
    <p:sldId id="257" r:id="rId4"/>
    <p:sldId id="260" r:id="rId5"/>
    <p:sldId id="261" r:id="rId6"/>
    <p:sldId id="272" r:id="rId7"/>
    <p:sldId id="262" r:id="rId8"/>
    <p:sldId id="263" r:id="rId9"/>
    <p:sldId id="264" r:id="rId10"/>
    <p:sldId id="265" r:id="rId11"/>
    <p:sldId id="267" r:id="rId12"/>
    <p:sldId id="266" r:id="rId13"/>
    <p:sldId id="259" r:id="rId14"/>
    <p:sldId id="268" r:id="rId15"/>
    <p:sldId id="269" r:id="rId16"/>
    <p:sldId id="270" r:id="rId17"/>
    <p:sldId id="271" r:id="rId18"/>
  </p:sldIdLst>
  <p:sldSz cx="9144000" cy="6858000" type="screen4x3"/>
  <p:notesSz cx="6858000" cy="90773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2" end="17"/>
    <p:penClr>
      <a:schemeClr val="tx1"/>
    </p:penClr>
  </p:showPr>
  <p:clrMru>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6" d="100"/>
          <a:sy n="66" d="100"/>
        </p:scale>
        <p:origin x="-12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ChangeArrowheads="1"/>
          </p:cNvSpPr>
          <p:nvPr>
            <p:ph type="ftr" sz="quarter" idx="2"/>
          </p:nvPr>
        </p:nvSpPr>
        <p:spPr bwMode="auto">
          <a:xfrm>
            <a:off x="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5" name="Rectangle 5"/>
          <p:cNvSpPr>
            <a:spLocks noGrp="1" noChangeArrowheads="1"/>
          </p:cNvSpPr>
          <p:nvPr>
            <p:ph type="sldNum" sz="quarter" idx="3"/>
          </p:nvPr>
        </p:nvSpPr>
        <p:spPr bwMode="auto">
          <a:xfrm>
            <a:off x="388620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92198D7-BF44-4454-A3C4-9D1FC7B8FEE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23DB07-8B56-4072-994A-E916BB2F35B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37A9C-EFB1-46D3-B08A-35434919B6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DCC11A-718B-4FA3-A242-95B6FEBD469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979A5-72D8-4F3F-BB50-E8CA67A9552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23D7BB-4412-4D99-B29F-8A0A74192E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1883DE-B874-47DD-8CF7-D3375009F2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D04491-ECAA-4862-94A0-FF456CFB22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971556-E372-443C-8A9C-906474729F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39E321-4D99-4E0E-B4E2-A233FED8F1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BA0A5C-8FB6-4F27-A9E1-46AAAF3025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E70CEE-EDD8-4D28-A997-B562342CF0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6E9DE0-7997-44E8-BAEA-EE71D7B157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A25E0F-B0E2-4E55-BB8B-2E9C371F88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ADCD30A-883D-4A0F-9AE8-C595C49079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819400"/>
            <a:ext cx="7772400" cy="1143000"/>
          </a:xfrm>
        </p:spPr>
        <p:txBody>
          <a:bodyPr/>
          <a:lstStyle/>
          <a:p>
            <a:pPr eaLnBrk="1" hangingPunct="1"/>
            <a:r>
              <a:rPr lang="en-US" sz="7200" smtClean="0">
                <a:latin typeface="Lithograph" pitchFamily="2" charset="0"/>
              </a:rPr>
              <a:t>N</a:t>
            </a:r>
            <a:r>
              <a:rPr lang="en-US" sz="7200" smtClean="0">
                <a:solidFill>
                  <a:schemeClr val="bg1"/>
                </a:solidFill>
                <a:latin typeface="Lithograph" pitchFamily="2" charset="0"/>
              </a:rPr>
              <a:t>a</a:t>
            </a:r>
            <a:r>
              <a:rPr lang="en-US" sz="7200" smtClean="0">
                <a:latin typeface="Lithograph" pitchFamily="2" charset="0"/>
              </a:rPr>
              <a:t>z</a:t>
            </a:r>
            <a:r>
              <a:rPr lang="en-US" sz="7200" smtClean="0">
                <a:solidFill>
                  <a:schemeClr val="bg1"/>
                </a:solidFill>
                <a:latin typeface="Lithograph" pitchFamily="2" charset="0"/>
              </a:rPr>
              <a:t>i </a:t>
            </a:r>
            <a:r>
              <a:rPr lang="en-US" sz="7200" smtClean="0">
                <a:latin typeface="Lithograph" pitchFamily="2" charset="0"/>
              </a:rPr>
              <a:t> R</a:t>
            </a:r>
            <a:r>
              <a:rPr lang="en-US" sz="7200" smtClean="0">
                <a:solidFill>
                  <a:schemeClr val="bg1"/>
                </a:solidFill>
                <a:latin typeface="Lithograph" pitchFamily="2" charset="0"/>
              </a:rPr>
              <a:t>a</a:t>
            </a:r>
            <a:r>
              <a:rPr lang="en-US" sz="7200" smtClean="0">
                <a:latin typeface="Lithograph" pitchFamily="2" charset="0"/>
              </a:rPr>
              <a:t>c</a:t>
            </a:r>
            <a:r>
              <a:rPr lang="en-US" sz="7200" smtClean="0">
                <a:solidFill>
                  <a:schemeClr val="bg1"/>
                </a:solidFill>
                <a:latin typeface="Lithograph" pitchFamily="2" charset="0"/>
              </a:rPr>
              <a:t>i</a:t>
            </a:r>
            <a:r>
              <a:rPr lang="en-US" sz="7200" smtClean="0">
                <a:latin typeface="Lithograph" pitchFamily="2" charset="0"/>
              </a:rPr>
              <a:t>s</a:t>
            </a:r>
            <a:r>
              <a:rPr lang="en-US" sz="7200" smtClean="0">
                <a:solidFill>
                  <a:schemeClr val="bg1"/>
                </a:solidFill>
                <a:latin typeface="Lithograph" pitchFamily="2" charset="0"/>
              </a:rPr>
              <a:t>m</a:t>
            </a:r>
          </a:p>
        </p:txBody>
      </p:sp>
      <p:sp>
        <p:nvSpPr>
          <p:cNvPr id="2051" name="Rectangle 3"/>
          <p:cNvSpPr>
            <a:spLocks noGrp="1" noChangeArrowheads="1"/>
          </p:cNvSpPr>
          <p:nvPr>
            <p:ph type="subTitle" idx="1"/>
          </p:nvPr>
        </p:nvSpPr>
        <p:spPr>
          <a:xfrm>
            <a:off x="1295400" y="1981200"/>
            <a:ext cx="6400800" cy="762000"/>
          </a:xfrm>
        </p:spPr>
        <p:txBody>
          <a:bodyPr/>
          <a:lstStyle/>
          <a:p>
            <a:pPr eaLnBrk="1" hangingPunct="1"/>
            <a:r>
              <a:rPr lang="en-US" sz="7200" smtClean="0">
                <a:latin typeface="Swiss911 XCm BT" pitchFamily="34" charset="0"/>
              </a:rPr>
              <a:t>The Foundations of</a:t>
            </a:r>
          </a:p>
        </p:txBody>
      </p:sp>
      <p:sp>
        <p:nvSpPr>
          <p:cNvPr id="2052" name="Text Box 4"/>
          <p:cNvSpPr txBox="1">
            <a:spLocks noChangeArrowheads="1"/>
          </p:cNvSpPr>
          <p:nvPr/>
        </p:nvSpPr>
        <p:spPr bwMode="auto">
          <a:xfrm>
            <a:off x="762000" y="4191000"/>
            <a:ext cx="7543800" cy="1047750"/>
          </a:xfrm>
          <a:prstGeom prst="rect">
            <a:avLst/>
          </a:prstGeom>
          <a:solidFill>
            <a:schemeClr val="bg1"/>
          </a:solidFill>
          <a:ln w="76200" cmpd="tri">
            <a:solidFill>
              <a:schemeClr val="tx1"/>
            </a:solidFill>
            <a:miter lim="800000"/>
            <a:headEnd/>
            <a:tailEnd/>
          </a:ln>
        </p:spPr>
        <p:txBody>
          <a:bodyPr>
            <a:spAutoFit/>
          </a:bodyPr>
          <a:lstStyle/>
          <a:p>
            <a:pPr algn="ctr">
              <a:lnSpc>
                <a:spcPct val="80000"/>
              </a:lnSpc>
              <a:spcBef>
                <a:spcPct val="20000"/>
              </a:spcBef>
            </a:pPr>
            <a:r>
              <a:rPr lang="en-US" sz="3600">
                <a:latin typeface="Tahoma" pitchFamily="34" charset="0"/>
              </a:rPr>
              <a:t>The belief that the </a:t>
            </a:r>
            <a:r>
              <a:rPr lang="en-US" sz="3600">
                <a:latin typeface="Lithograph" pitchFamily="2" charset="0"/>
              </a:rPr>
              <a:t>Aryan </a:t>
            </a:r>
            <a:r>
              <a:rPr lang="en-US" sz="3600">
                <a:latin typeface="Tahoma" pitchFamily="34" charset="0"/>
              </a:rPr>
              <a:t>race is superior to other sub-races.</a:t>
            </a:r>
            <a:endParaRPr lang="en-US" sz="3600"/>
          </a:p>
        </p:txBody>
      </p:sp>
      <p:pic>
        <p:nvPicPr>
          <p:cNvPr id="2057" name="Picture 9"/>
          <p:cNvPicPr>
            <a:picLocks noChangeAspect="1" noChangeArrowheads="1"/>
          </p:cNvPicPr>
          <p:nvPr/>
        </p:nvPicPr>
        <p:blipFill>
          <a:blip r:embed="rId2" cstate="print"/>
          <a:srcRect/>
          <a:stretch>
            <a:fillRect/>
          </a:stretch>
        </p:blipFill>
        <p:spPr bwMode="auto">
          <a:xfrm>
            <a:off x="7239000" y="2286000"/>
            <a:ext cx="1530350" cy="1781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0-#ppt_w/2"/>
                                          </p:val>
                                        </p:tav>
                                        <p:tav tm="100000">
                                          <p:val>
                                            <p:strVal val="#ppt_x"/>
                                          </p:val>
                                        </p:tav>
                                      </p:tavLst>
                                    </p:anim>
                                    <p:anim calcmode="lin" valueType="num">
                                      <p:cBhvr additive="base">
                                        <p:cTn id="8" dur="500" fill="hold"/>
                                        <p:tgtEl>
                                          <p:spTgt spid="20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04800" y="228600"/>
            <a:ext cx="4179888" cy="6048375"/>
          </a:xfrm>
          <a:prstGeom prst="rect">
            <a:avLst/>
          </a:prstGeom>
          <a:noFill/>
          <a:ln w="38100">
            <a:solidFill>
              <a:schemeClr val="tx1"/>
            </a:solidFill>
            <a:miter lim="800000"/>
            <a:headEnd/>
            <a:tailEnd/>
          </a:ln>
        </p:spPr>
      </p:pic>
      <p:sp>
        <p:nvSpPr>
          <p:cNvPr id="11267" name="Rectangle 3"/>
          <p:cNvSpPr>
            <a:spLocks noChangeArrowheads="1"/>
          </p:cNvSpPr>
          <p:nvPr/>
        </p:nvSpPr>
        <p:spPr bwMode="auto">
          <a:xfrm>
            <a:off x="4724400" y="381000"/>
            <a:ext cx="3810000" cy="5972175"/>
          </a:xfrm>
          <a:prstGeom prst="rect">
            <a:avLst/>
          </a:prstGeom>
          <a:solidFill>
            <a:schemeClr val="bg1"/>
          </a:solidFill>
          <a:ln w="38100" cmpd="dbl">
            <a:solidFill>
              <a:schemeClr val="tx1"/>
            </a:solidFill>
            <a:miter lim="800000"/>
            <a:headEnd/>
            <a:tailEnd/>
          </a:ln>
        </p:spPr>
        <p:txBody>
          <a:bodyPr>
            <a:spAutoFit/>
          </a:bodyPr>
          <a:lstStyle/>
          <a:p>
            <a:r>
              <a:rPr lang="en-US"/>
              <a:t>This quotation from Hitler's 30 January 1939 speech promises the destruction of the Jews. It appeared in September 1941, after the invasion of the Soviet Union, and during the opening stages of the Holocaust. The translation: "If International Finance Jewry should succeed once more in plunging the peoples into a world war, the result will not be the victory of Jewry, but rather the destruction of the Jewish race in Europe." </a:t>
            </a:r>
          </a:p>
        </p:txBody>
      </p:sp>
      <p:sp>
        <p:nvSpPr>
          <p:cNvPr id="11268" name="Rectangle 4"/>
          <p:cNvSpPr>
            <a:spLocks noChangeArrowheads="1"/>
          </p:cNvSpPr>
          <p:nvPr/>
        </p:nvSpPr>
        <p:spPr bwMode="auto">
          <a:xfrm>
            <a:off x="4495800" y="6324600"/>
            <a:ext cx="4151313" cy="336550"/>
          </a:xfrm>
          <a:prstGeom prst="rect">
            <a:avLst/>
          </a:prstGeom>
          <a:noFill/>
          <a:ln w="9525">
            <a:noFill/>
            <a:miter lim="800000"/>
            <a:headEnd/>
            <a:tailEnd/>
          </a:ln>
        </p:spPr>
        <p:txBody>
          <a:bodyPr wrap="none">
            <a:spAutoFit/>
          </a:bodyPr>
          <a:lstStyle/>
          <a:p>
            <a:r>
              <a:rPr lang="en-US" sz="1600"/>
              <a:t>http://www.calvin.edu/academic/cas/gpa/ws.htm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676400" y="304800"/>
            <a:ext cx="6172200" cy="4500563"/>
          </a:xfrm>
          <a:prstGeom prst="rect">
            <a:avLst/>
          </a:prstGeom>
          <a:noFill/>
          <a:ln w="38100">
            <a:solidFill>
              <a:schemeClr val="tx1"/>
            </a:solidFill>
            <a:miter lim="800000"/>
            <a:headEnd/>
            <a:tailEnd/>
          </a:ln>
        </p:spPr>
      </p:pic>
      <p:sp>
        <p:nvSpPr>
          <p:cNvPr id="12291" name="Rectangle 3"/>
          <p:cNvSpPr>
            <a:spLocks noChangeArrowheads="1"/>
          </p:cNvSpPr>
          <p:nvPr/>
        </p:nvSpPr>
        <p:spPr bwMode="auto">
          <a:xfrm>
            <a:off x="533400" y="4876800"/>
            <a:ext cx="8229600" cy="1609725"/>
          </a:xfrm>
          <a:prstGeom prst="rect">
            <a:avLst/>
          </a:prstGeom>
          <a:solidFill>
            <a:schemeClr val="bg1"/>
          </a:solidFill>
          <a:ln w="57150" cmpd="thinThick">
            <a:solidFill>
              <a:schemeClr val="tx1"/>
            </a:solidFill>
            <a:miter lim="800000"/>
            <a:headEnd/>
            <a:tailEnd/>
          </a:ln>
        </p:spPr>
        <p:txBody>
          <a:bodyPr>
            <a:spAutoFit/>
          </a:bodyPr>
          <a:lstStyle/>
          <a:p>
            <a:r>
              <a:rPr lang="en-US"/>
              <a:t>Nazi storm troopers block the entrance to a Jewish-owned store in Berlin. Their signs read: "Germans, defend yourselves against the Jewish atrocity propaganda, buy only at German shops!" and "Germans, defend yourselves, buy only at German shops!" </a:t>
            </a:r>
          </a:p>
        </p:txBody>
      </p:sp>
      <p:sp>
        <p:nvSpPr>
          <p:cNvPr id="12292" name="Rectangle 4"/>
          <p:cNvSpPr>
            <a:spLocks noChangeArrowheads="1"/>
          </p:cNvSpPr>
          <p:nvPr/>
        </p:nvSpPr>
        <p:spPr bwMode="auto">
          <a:xfrm>
            <a:off x="2362200" y="6400800"/>
            <a:ext cx="4860925" cy="304800"/>
          </a:xfrm>
          <a:prstGeom prst="rect">
            <a:avLst/>
          </a:prstGeom>
          <a:noFill/>
          <a:ln w="9525">
            <a:noFill/>
            <a:miter lim="800000"/>
            <a:headEnd/>
            <a:tailEnd/>
          </a:ln>
        </p:spPr>
        <p:txBody>
          <a:bodyPr wrap="none">
            <a:spAutoFit/>
          </a:bodyPr>
          <a:lstStyle/>
          <a:p>
            <a:r>
              <a:rPr lang="en-US" sz="1400"/>
              <a:t>http://www.historyplace.com/worldwar2/holocaust/h-boycott.htm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990600" y="228600"/>
            <a:ext cx="6858000" cy="4186238"/>
          </a:xfrm>
          <a:prstGeom prst="rect">
            <a:avLst/>
          </a:prstGeom>
          <a:noFill/>
          <a:ln w="38100">
            <a:solidFill>
              <a:schemeClr val="tx1"/>
            </a:solidFill>
            <a:miter lim="800000"/>
            <a:headEnd/>
            <a:tailEnd/>
          </a:ln>
        </p:spPr>
      </p:pic>
      <p:sp>
        <p:nvSpPr>
          <p:cNvPr id="13315" name="Rectangle 3"/>
          <p:cNvSpPr>
            <a:spLocks noChangeArrowheads="1"/>
          </p:cNvSpPr>
          <p:nvPr/>
        </p:nvSpPr>
        <p:spPr bwMode="auto">
          <a:xfrm>
            <a:off x="609600" y="4572000"/>
            <a:ext cx="7543800" cy="1609725"/>
          </a:xfrm>
          <a:prstGeom prst="rect">
            <a:avLst/>
          </a:prstGeom>
          <a:solidFill>
            <a:schemeClr val="bg1"/>
          </a:solidFill>
          <a:ln w="57150" cmpd="thinThick">
            <a:solidFill>
              <a:schemeClr val="tx1"/>
            </a:solidFill>
            <a:miter lim="800000"/>
            <a:headEnd/>
            <a:tailEnd/>
          </a:ln>
        </p:spPr>
        <p:txBody>
          <a:bodyPr>
            <a:spAutoFit/>
          </a:bodyPr>
          <a:lstStyle/>
          <a:p>
            <a:pPr algn="ctr"/>
            <a:r>
              <a:rPr lang="en-US"/>
              <a:t>Nazis force three Jewish businessmen to march down Bruehl Strasse, one of the main commercial streets in central Leipzig, carrying signs that read: "Don't buy from Jews; Shop in German businesses!" </a:t>
            </a:r>
          </a:p>
        </p:txBody>
      </p:sp>
      <p:sp>
        <p:nvSpPr>
          <p:cNvPr id="13316" name="Rectangle 4"/>
          <p:cNvSpPr>
            <a:spLocks noChangeArrowheads="1"/>
          </p:cNvSpPr>
          <p:nvPr/>
        </p:nvSpPr>
        <p:spPr bwMode="auto">
          <a:xfrm>
            <a:off x="2438400" y="6324600"/>
            <a:ext cx="4860925" cy="304800"/>
          </a:xfrm>
          <a:prstGeom prst="rect">
            <a:avLst/>
          </a:prstGeom>
          <a:noFill/>
          <a:ln w="9525">
            <a:noFill/>
            <a:miter lim="800000"/>
            <a:headEnd/>
            <a:tailEnd/>
          </a:ln>
        </p:spPr>
        <p:txBody>
          <a:bodyPr wrap="none">
            <a:spAutoFit/>
          </a:bodyPr>
          <a:lstStyle/>
          <a:p>
            <a:r>
              <a:rPr lang="en-US" sz="1400"/>
              <a:t>http://www.historyplace.com/worldwar2/holocaust/h-boycott.htm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228600"/>
            <a:ext cx="7772400" cy="609600"/>
          </a:xfrm>
        </p:spPr>
        <p:txBody>
          <a:bodyPr/>
          <a:lstStyle/>
          <a:p>
            <a:pPr eaLnBrk="1" hangingPunct="1"/>
            <a:r>
              <a:rPr lang="en-US" sz="3600" smtClean="0">
                <a:latin typeface="Lithograph" pitchFamily="2" charset="0"/>
              </a:rPr>
              <a:t>Activity</a:t>
            </a:r>
          </a:p>
        </p:txBody>
      </p:sp>
      <p:sp>
        <p:nvSpPr>
          <p:cNvPr id="14339" name="Rectangle 3"/>
          <p:cNvSpPr>
            <a:spLocks noGrp="1" noChangeArrowheads="1"/>
          </p:cNvSpPr>
          <p:nvPr>
            <p:ph type="body" idx="1"/>
          </p:nvPr>
        </p:nvSpPr>
        <p:spPr>
          <a:xfrm>
            <a:off x="609600" y="838200"/>
            <a:ext cx="7772400" cy="838200"/>
          </a:xfrm>
        </p:spPr>
        <p:txBody>
          <a:bodyPr/>
          <a:lstStyle/>
          <a:p>
            <a:pPr algn="ctr" eaLnBrk="1" hangingPunct="1">
              <a:buFontTx/>
              <a:buNone/>
            </a:pPr>
            <a:r>
              <a:rPr lang="en-US" sz="2400" smtClean="0">
                <a:latin typeface="Lithograph" pitchFamily="2" charset="0"/>
              </a:rPr>
              <a:t>   Write Some Characteristics </a:t>
            </a:r>
            <a:br>
              <a:rPr lang="en-US" sz="2400" smtClean="0">
                <a:latin typeface="Lithograph" pitchFamily="2" charset="0"/>
              </a:rPr>
            </a:br>
            <a:r>
              <a:rPr lang="en-US" sz="2400" smtClean="0">
                <a:latin typeface="Lithograph" pitchFamily="2" charset="0"/>
              </a:rPr>
              <a:t>of the Following Groups</a:t>
            </a:r>
          </a:p>
        </p:txBody>
      </p:sp>
      <p:sp>
        <p:nvSpPr>
          <p:cNvPr id="14340" name="Text Box 4"/>
          <p:cNvSpPr txBox="1">
            <a:spLocks noChangeArrowheads="1"/>
          </p:cNvSpPr>
          <p:nvPr/>
        </p:nvSpPr>
        <p:spPr bwMode="auto">
          <a:xfrm>
            <a:off x="2286000" y="2133600"/>
            <a:ext cx="4267200" cy="3563938"/>
          </a:xfrm>
          <a:prstGeom prst="rect">
            <a:avLst/>
          </a:prstGeom>
          <a:solidFill>
            <a:schemeClr val="bg1"/>
          </a:solidFill>
          <a:ln w="57150" cmpd="thickThin">
            <a:solidFill>
              <a:schemeClr val="tx1"/>
            </a:solidFill>
            <a:miter lim="800000"/>
            <a:headEnd/>
            <a:tailEnd/>
          </a:ln>
        </p:spPr>
        <p:txBody>
          <a:bodyPr>
            <a:spAutoFit/>
          </a:bodyPr>
          <a:lstStyle/>
          <a:p>
            <a:pPr marL="457200" indent="-457200">
              <a:spcBef>
                <a:spcPct val="50000"/>
              </a:spcBef>
              <a:buFontTx/>
              <a:buAutoNum type="arabicPeriod"/>
            </a:pPr>
            <a:r>
              <a:rPr lang="en-US" sz="3200" b="1"/>
              <a:t>Jews</a:t>
            </a:r>
          </a:p>
          <a:p>
            <a:pPr marL="457200" indent="-457200">
              <a:spcBef>
                <a:spcPct val="50000"/>
              </a:spcBef>
              <a:buFontTx/>
              <a:buAutoNum type="arabicPeriod"/>
            </a:pPr>
            <a:r>
              <a:rPr lang="en-US" sz="3200" b="1"/>
              <a:t>Homosexuals</a:t>
            </a:r>
          </a:p>
          <a:p>
            <a:pPr marL="457200" indent="-457200">
              <a:spcBef>
                <a:spcPct val="50000"/>
              </a:spcBef>
              <a:buFontTx/>
              <a:buAutoNum type="arabicPeriod"/>
            </a:pPr>
            <a:r>
              <a:rPr lang="en-US" sz="3200" b="1"/>
              <a:t>Handicapped</a:t>
            </a:r>
          </a:p>
          <a:p>
            <a:pPr marL="457200" indent="-457200">
              <a:spcBef>
                <a:spcPct val="50000"/>
              </a:spcBef>
              <a:buFontTx/>
              <a:buAutoNum type="arabicPeriod"/>
            </a:pPr>
            <a:r>
              <a:rPr lang="en-US" sz="3200" b="1"/>
              <a:t>Gypsies</a:t>
            </a:r>
          </a:p>
          <a:p>
            <a:pPr marL="457200" indent="-457200">
              <a:spcBef>
                <a:spcPct val="50000"/>
              </a:spcBef>
              <a:buFontTx/>
              <a:buAutoNum type="arabicPeriod"/>
            </a:pPr>
            <a:r>
              <a:rPr lang="en-US" sz="3200" b="1"/>
              <a:t>Aryans (Germans)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latin typeface="Lithograph" pitchFamily="2" charset="0"/>
              </a:rPr>
              <a:t>NAZI </a:t>
            </a:r>
            <a:r>
              <a:rPr lang="en-US" smtClean="0">
                <a:solidFill>
                  <a:schemeClr val="bg1"/>
                </a:solidFill>
                <a:latin typeface="Lithograph" pitchFamily="2" charset="0"/>
              </a:rPr>
              <a:t>or</a:t>
            </a:r>
            <a:r>
              <a:rPr lang="en-US" smtClean="0">
                <a:latin typeface="Lithograph" pitchFamily="2" charset="0"/>
              </a:rPr>
              <a:t> Victim ?</a:t>
            </a:r>
          </a:p>
        </p:txBody>
      </p:sp>
      <p:pic>
        <p:nvPicPr>
          <p:cNvPr id="18437" name="Picture 5" descr="C:\Documents and Settings\Supervisor\Desktop\College\Goebbels02.jpg"/>
          <p:cNvPicPr>
            <a:picLocks noChangeAspect="1" noChangeArrowheads="1"/>
          </p:cNvPicPr>
          <p:nvPr/>
        </p:nvPicPr>
        <p:blipFill>
          <a:blip r:embed="rId3" cstate="print"/>
          <a:srcRect/>
          <a:stretch>
            <a:fillRect/>
          </a:stretch>
        </p:blipFill>
        <p:spPr bwMode="auto">
          <a:xfrm>
            <a:off x="685800" y="1981200"/>
            <a:ext cx="5029200" cy="3595688"/>
          </a:xfrm>
          <a:prstGeom prst="rect">
            <a:avLst/>
          </a:prstGeom>
          <a:noFill/>
          <a:ln w="38100">
            <a:solidFill>
              <a:srgbClr val="000000"/>
            </a:solidFill>
            <a:miter lim="800000"/>
            <a:headEnd/>
            <a:tailEnd/>
          </a:ln>
        </p:spPr>
      </p:pic>
      <p:sp>
        <p:nvSpPr>
          <p:cNvPr id="18439" name="Rectangle 7"/>
          <p:cNvSpPr>
            <a:spLocks noGrp="1" noChangeArrowheads="1"/>
          </p:cNvSpPr>
          <p:nvPr>
            <p:ph type="body" sz="half" idx="2"/>
          </p:nvPr>
        </p:nvSpPr>
        <p:spPr>
          <a:xfrm>
            <a:off x="5943600" y="1981200"/>
            <a:ext cx="2286000" cy="3657600"/>
          </a:xfrm>
          <a:noFill/>
        </p:spPr>
        <p:txBody>
          <a:bodyPr/>
          <a:lstStyle/>
          <a:p>
            <a:pPr eaLnBrk="1" hangingPunct="1">
              <a:lnSpc>
                <a:spcPct val="90000"/>
              </a:lnSpc>
              <a:buFontTx/>
              <a:buNone/>
            </a:pPr>
            <a:r>
              <a:rPr lang="en-US" sz="2400" smtClean="0"/>
              <a:t>     Paul Joseph Goebbels (Propoganda Minister), Magda (wife) &amp; Their Children with Magda’s Son From  a Previous Marriage</a:t>
            </a:r>
          </a:p>
          <a:p>
            <a:pPr eaLnBrk="1" hangingPunct="1">
              <a:lnSpc>
                <a:spcPct val="90000"/>
              </a:lnSpc>
              <a:buFontTx/>
              <a:buNone/>
            </a:pPr>
            <a:endParaRPr lang="en-US" sz="2000" smtClean="0">
              <a:latin typeface="Lithograph" pitchFamily="2" charset="0"/>
            </a:endParaRPr>
          </a:p>
        </p:txBody>
      </p:sp>
      <p:sp>
        <p:nvSpPr>
          <p:cNvPr id="18440" name="WordArt 8"/>
          <p:cNvSpPr>
            <a:spLocks noChangeArrowheads="1" noChangeShapeType="1" noTextEdit="1"/>
          </p:cNvSpPr>
          <p:nvPr/>
        </p:nvSpPr>
        <p:spPr bwMode="auto">
          <a:xfrm>
            <a:off x="1143000" y="2667000"/>
            <a:ext cx="4038600" cy="2209800"/>
          </a:xfrm>
          <a:prstGeom prst="rect">
            <a:avLst/>
          </a:prstGeom>
        </p:spPr>
        <p:txBody>
          <a:bodyPr wrap="none" fromWordArt="1">
            <a:prstTxWarp prst="textSlantUp">
              <a:avLst>
                <a:gd name="adj" fmla="val 55556"/>
              </a:avLst>
            </a:prstTxWarp>
          </a:bodyPr>
          <a:lstStyle/>
          <a:p>
            <a:pPr algn="ctr"/>
            <a:r>
              <a:rPr lang="en-US" sz="3600" b="1" kern="10">
                <a:ln w="31750">
                  <a:solidFill>
                    <a:srgbClr val="FF0000"/>
                  </a:solidFill>
                  <a:round/>
                  <a:headEnd/>
                  <a:tailEnd/>
                </a:ln>
                <a:latin typeface="Berlin Sans FB"/>
              </a:rPr>
              <a:t>NAZI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8437"/>
                                        </p:tgtEl>
                                        <p:attrNameLst>
                                          <p:attrName>style.visibility</p:attrName>
                                        </p:attrNameLst>
                                      </p:cBhvr>
                                      <p:to>
                                        <p:strVal val="visible"/>
                                      </p:to>
                                    </p:set>
                                    <p:anim calcmode="lin" valueType="num">
                                      <p:cBhvr additive="base">
                                        <p:cTn id="12" dur="500" fill="hold"/>
                                        <p:tgtEl>
                                          <p:spTgt spid="18437"/>
                                        </p:tgtEl>
                                        <p:attrNameLst>
                                          <p:attrName>ppt_x</p:attrName>
                                        </p:attrNameLst>
                                      </p:cBhvr>
                                      <p:tavLst>
                                        <p:tav tm="0">
                                          <p:val>
                                            <p:strVal val="0-#ppt_w/2"/>
                                          </p:val>
                                        </p:tav>
                                        <p:tav tm="100000">
                                          <p:val>
                                            <p:strVal val="#ppt_x"/>
                                          </p:val>
                                        </p:tav>
                                      </p:tavLst>
                                    </p:anim>
                                    <p:anim calcmode="lin" valueType="num">
                                      <p:cBhvr additive="base">
                                        <p:cTn id="13"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8439">
                                            <p:txEl>
                                              <p:pRg st="0" end="0"/>
                                            </p:txEl>
                                          </p:spTgt>
                                        </p:tgtEl>
                                        <p:attrNameLst>
                                          <p:attrName>style.visibility</p:attrName>
                                        </p:attrNameLst>
                                      </p:cBhvr>
                                      <p:to>
                                        <p:strVal val="visible"/>
                                      </p:to>
                                    </p:set>
                                    <p:anim calcmode="lin" valueType="num">
                                      <p:cBhvr additive="base">
                                        <p:cTn id="18" dur="500" fill="hold"/>
                                        <p:tgtEl>
                                          <p:spTgt spid="1843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8439">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5" presetClass="entr" presetSubtype="0" fill="hold" grpId="0" nodeType="afterEffect">
                                  <p:stCondLst>
                                    <p:cond delay="0"/>
                                  </p:stCondLst>
                                  <p:childTnLst>
                                    <p:set>
                                      <p:cBhvr>
                                        <p:cTn id="22" dur="1" fill="hold">
                                          <p:stCondLst>
                                            <p:cond delay="0"/>
                                          </p:stCondLst>
                                        </p:cTn>
                                        <p:tgtEl>
                                          <p:spTgt spid="18440"/>
                                        </p:tgtEl>
                                        <p:attrNameLst>
                                          <p:attrName>style.visibility</p:attrName>
                                        </p:attrNameLst>
                                      </p:cBhvr>
                                      <p:to>
                                        <p:strVal val="visible"/>
                                      </p:to>
                                    </p:set>
                                    <p:anim calcmode="lin" valueType="num">
                                      <p:cBhvr>
                                        <p:cTn id="23" dur="1000" fill="hold"/>
                                        <p:tgtEl>
                                          <p:spTgt spid="18440"/>
                                        </p:tgtEl>
                                        <p:attrNameLst>
                                          <p:attrName>ppt_w</p:attrName>
                                        </p:attrNameLst>
                                      </p:cBhvr>
                                      <p:tavLst>
                                        <p:tav tm="0">
                                          <p:val>
                                            <p:fltVal val="0"/>
                                          </p:val>
                                        </p:tav>
                                        <p:tav tm="100000">
                                          <p:val>
                                            <p:strVal val="#ppt_w"/>
                                          </p:val>
                                        </p:tav>
                                      </p:tavLst>
                                    </p:anim>
                                    <p:anim calcmode="lin" valueType="num">
                                      <p:cBhvr>
                                        <p:cTn id="24" dur="1000" fill="hold"/>
                                        <p:tgtEl>
                                          <p:spTgt spid="18440"/>
                                        </p:tgtEl>
                                        <p:attrNameLst>
                                          <p:attrName>ppt_h</p:attrName>
                                        </p:attrNameLst>
                                      </p:cBhvr>
                                      <p:tavLst>
                                        <p:tav tm="0">
                                          <p:val>
                                            <p:fltVal val="0"/>
                                          </p:val>
                                        </p:tav>
                                        <p:tav tm="100000">
                                          <p:val>
                                            <p:strVal val="#ppt_h"/>
                                          </p:val>
                                        </p:tav>
                                      </p:tavLst>
                                    </p:anim>
                                    <p:anim calcmode="lin" valueType="num">
                                      <p:cBhvr>
                                        <p:cTn id="25" dur="1000" fill="hold"/>
                                        <p:tgtEl>
                                          <p:spTgt spid="1844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844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9" grpId="0" build="p" autoUpdateAnimBg="0"/>
      <p:bldP spid="1844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3" cstate="print"/>
          <a:srcRect/>
          <a:stretch>
            <a:fillRect/>
          </a:stretch>
        </p:blipFill>
        <p:spPr bwMode="auto">
          <a:xfrm>
            <a:off x="1981200" y="1905000"/>
            <a:ext cx="2855913" cy="3581400"/>
          </a:xfrm>
          <a:prstGeom prst="rect">
            <a:avLst/>
          </a:prstGeom>
          <a:noFill/>
          <a:ln w="28575">
            <a:solidFill>
              <a:schemeClr val="tx1"/>
            </a:solidFill>
            <a:miter lim="800000"/>
            <a:headEnd/>
            <a:tailEnd/>
          </a:ln>
        </p:spPr>
      </p:pic>
      <p:sp>
        <p:nvSpPr>
          <p:cNvPr id="19458" name="Rectangle 2"/>
          <p:cNvSpPr>
            <a:spLocks noGrp="1" noChangeArrowheads="1"/>
          </p:cNvSpPr>
          <p:nvPr>
            <p:ph type="title"/>
          </p:nvPr>
        </p:nvSpPr>
        <p:spPr/>
        <p:txBody>
          <a:bodyPr/>
          <a:lstStyle/>
          <a:p>
            <a:pPr eaLnBrk="1" hangingPunct="1"/>
            <a:r>
              <a:rPr lang="en-US" smtClean="0">
                <a:latin typeface="Lithograph" pitchFamily="2" charset="0"/>
              </a:rPr>
              <a:t>NAZI </a:t>
            </a:r>
            <a:r>
              <a:rPr lang="en-US" smtClean="0">
                <a:solidFill>
                  <a:schemeClr val="bg1"/>
                </a:solidFill>
                <a:latin typeface="Lithograph" pitchFamily="2" charset="0"/>
              </a:rPr>
              <a:t>or</a:t>
            </a:r>
            <a:r>
              <a:rPr lang="en-US" smtClean="0">
                <a:latin typeface="Lithograph" pitchFamily="2" charset="0"/>
              </a:rPr>
              <a:t> Victim ?</a:t>
            </a:r>
          </a:p>
        </p:txBody>
      </p:sp>
      <p:sp>
        <p:nvSpPr>
          <p:cNvPr id="19460" name="Rectangle 4"/>
          <p:cNvSpPr>
            <a:spLocks noGrp="1" noChangeArrowheads="1"/>
          </p:cNvSpPr>
          <p:nvPr>
            <p:ph type="body" sz="half" idx="2"/>
          </p:nvPr>
        </p:nvSpPr>
        <p:spPr>
          <a:xfrm>
            <a:off x="5943600" y="1981200"/>
            <a:ext cx="2819400" cy="3657600"/>
          </a:xfrm>
          <a:noFill/>
        </p:spPr>
        <p:txBody>
          <a:bodyPr/>
          <a:lstStyle/>
          <a:p>
            <a:pPr eaLnBrk="1" hangingPunct="1">
              <a:buFontTx/>
              <a:buNone/>
            </a:pPr>
            <a:r>
              <a:rPr lang="en-US" sz="2800" smtClean="0">
                <a:latin typeface="Lithograph" pitchFamily="2" charset="0"/>
              </a:rPr>
              <a:t>    Otto Adolf Eichman</a:t>
            </a:r>
          </a:p>
          <a:p>
            <a:pPr eaLnBrk="1" hangingPunct="1">
              <a:buFontTx/>
              <a:buNone/>
            </a:pPr>
            <a:endParaRPr lang="en-US" sz="2400" smtClean="0">
              <a:latin typeface="Lithograph" pitchFamily="2" charset="0"/>
            </a:endParaRPr>
          </a:p>
        </p:txBody>
      </p:sp>
      <p:sp>
        <p:nvSpPr>
          <p:cNvPr id="19461" name="WordArt 5"/>
          <p:cNvSpPr>
            <a:spLocks noChangeArrowheads="1" noChangeShapeType="1" noTextEdit="1"/>
          </p:cNvSpPr>
          <p:nvPr/>
        </p:nvSpPr>
        <p:spPr bwMode="auto">
          <a:xfrm>
            <a:off x="1600200" y="2438400"/>
            <a:ext cx="4038600" cy="2209800"/>
          </a:xfrm>
          <a:prstGeom prst="rect">
            <a:avLst/>
          </a:prstGeom>
        </p:spPr>
        <p:txBody>
          <a:bodyPr wrap="none" fromWordArt="1">
            <a:prstTxWarp prst="textSlantUp">
              <a:avLst>
                <a:gd name="adj" fmla="val 55556"/>
              </a:avLst>
            </a:prstTxWarp>
          </a:bodyPr>
          <a:lstStyle/>
          <a:p>
            <a:pPr algn="ctr"/>
            <a:r>
              <a:rPr lang="en-US" sz="3600" b="1" kern="10">
                <a:ln w="31750">
                  <a:solidFill>
                    <a:srgbClr val="FF0000"/>
                  </a:solidFill>
                  <a:round/>
                  <a:headEnd/>
                  <a:tailEnd/>
                </a:ln>
                <a:latin typeface="Berlin Sans FB"/>
              </a:rPr>
              <a:t>NAZI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xEl>
                                              <p:pRg st="0" end="0"/>
                                            </p:txEl>
                                          </p:spTgt>
                                        </p:tgtEl>
                                        <p:attrNameLst>
                                          <p:attrName>style.visibility</p:attrName>
                                        </p:attrNameLst>
                                      </p:cBhvr>
                                      <p:to>
                                        <p:strVal val="visible"/>
                                      </p:to>
                                    </p:set>
                                    <p:anim calcmode="lin" valueType="num">
                                      <p:cBhvr additive="base">
                                        <p:cTn id="13" dur="500" fill="hold"/>
                                        <p:tgtEl>
                                          <p:spTgt spid="1946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60">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5" presetClass="entr" presetSubtype="0" fill="hold" grpId="0" nodeType="afterEffect">
                                  <p:stCondLst>
                                    <p:cond delay="0"/>
                                  </p:stCondLst>
                                  <p:childTnLst>
                                    <p:set>
                                      <p:cBhvr>
                                        <p:cTn id="17" dur="1" fill="hold">
                                          <p:stCondLst>
                                            <p:cond delay="0"/>
                                          </p:stCondLst>
                                        </p:cTn>
                                        <p:tgtEl>
                                          <p:spTgt spid="19461"/>
                                        </p:tgtEl>
                                        <p:attrNameLst>
                                          <p:attrName>style.visibility</p:attrName>
                                        </p:attrNameLst>
                                      </p:cBhvr>
                                      <p:to>
                                        <p:strVal val="visible"/>
                                      </p:to>
                                    </p:set>
                                    <p:anim calcmode="lin" valueType="num">
                                      <p:cBhvr>
                                        <p:cTn id="18" dur="1000" fill="hold"/>
                                        <p:tgtEl>
                                          <p:spTgt spid="19461"/>
                                        </p:tgtEl>
                                        <p:attrNameLst>
                                          <p:attrName>ppt_w</p:attrName>
                                        </p:attrNameLst>
                                      </p:cBhvr>
                                      <p:tavLst>
                                        <p:tav tm="0">
                                          <p:val>
                                            <p:fltVal val="0"/>
                                          </p:val>
                                        </p:tav>
                                        <p:tav tm="100000">
                                          <p:val>
                                            <p:strVal val="#ppt_w"/>
                                          </p:val>
                                        </p:tav>
                                      </p:tavLst>
                                    </p:anim>
                                    <p:anim calcmode="lin" valueType="num">
                                      <p:cBhvr>
                                        <p:cTn id="19" dur="1000" fill="hold"/>
                                        <p:tgtEl>
                                          <p:spTgt spid="19461"/>
                                        </p:tgtEl>
                                        <p:attrNameLst>
                                          <p:attrName>ppt_h</p:attrName>
                                        </p:attrNameLst>
                                      </p:cBhvr>
                                      <p:tavLst>
                                        <p:tav tm="0">
                                          <p:val>
                                            <p:fltVal val="0"/>
                                          </p:val>
                                        </p:tav>
                                        <p:tav tm="100000">
                                          <p:val>
                                            <p:strVal val="#ppt_h"/>
                                          </p:val>
                                        </p:tav>
                                      </p:tavLst>
                                    </p:anim>
                                    <p:anim calcmode="lin" valueType="num">
                                      <p:cBhvr>
                                        <p:cTn id="20" dur="1000" fill="hold"/>
                                        <p:tgtEl>
                                          <p:spTgt spid="1946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946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0" grpId="0" build="p" autoUpdateAnimBg="0"/>
      <p:bldP spid="1946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7"/>
          <p:cNvPicPr>
            <a:picLocks noChangeAspect="1" noChangeArrowheads="1"/>
          </p:cNvPicPr>
          <p:nvPr/>
        </p:nvPicPr>
        <p:blipFill>
          <a:blip r:embed="rId3" cstate="print"/>
          <a:srcRect/>
          <a:stretch>
            <a:fillRect/>
          </a:stretch>
        </p:blipFill>
        <p:spPr bwMode="auto">
          <a:xfrm>
            <a:off x="1143000" y="1828800"/>
            <a:ext cx="4419600" cy="4095750"/>
          </a:xfrm>
          <a:prstGeom prst="rect">
            <a:avLst/>
          </a:prstGeom>
          <a:noFill/>
          <a:ln w="9525">
            <a:noFill/>
            <a:miter lim="800000"/>
            <a:headEnd/>
            <a:tailEnd/>
          </a:ln>
        </p:spPr>
      </p:pic>
      <p:sp>
        <p:nvSpPr>
          <p:cNvPr id="20483" name="Rectangle 3"/>
          <p:cNvSpPr>
            <a:spLocks noGrp="1" noChangeArrowheads="1"/>
          </p:cNvSpPr>
          <p:nvPr>
            <p:ph type="title"/>
          </p:nvPr>
        </p:nvSpPr>
        <p:spPr/>
        <p:txBody>
          <a:bodyPr/>
          <a:lstStyle/>
          <a:p>
            <a:pPr eaLnBrk="1" hangingPunct="1"/>
            <a:r>
              <a:rPr lang="en-US" smtClean="0">
                <a:latin typeface="Lithograph" pitchFamily="2" charset="0"/>
              </a:rPr>
              <a:t>NAZI </a:t>
            </a:r>
            <a:r>
              <a:rPr lang="en-US" smtClean="0">
                <a:solidFill>
                  <a:schemeClr val="bg1"/>
                </a:solidFill>
                <a:latin typeface="Lithograph" pitchFamily="2" charset="0"/>
              </a:rPr>
              <a:t>or</a:t>
            </a:r>
            <a:r>
              <a:rPr lang="en-US" smtClean="0">
                <a:latin typeface="Lithograph" pitchFamily="2" charset="0"/>
              </a:rPr>
              <a:t> Victim ?</a:t>
            </a:r>
          </a:p>
        </p:txBody>
      </p:sp>
      <p:sp>
        <p:nvSpPr>
          <p:cNvPr id="20484" name="Rectangle 4"/>
          <p:cNvSpPr>
            <a:spLocks noGrp="1" noChangeArrowheads="1"/>
          </p:cNvSpPr>
          <p:nvPr>
            <p:ph type="body" sz="half" idx="2"/>
          </p:nvPr>
        </p:nvSpPr>
        <p:spPr>
          <a:xfrm>
            <a:off x="5943600" y="1981200"/>
            <a:ext cx="2286000" cy="3657600"/>
          </a:xfrm>
          <a:noFill/>
        </p:spPr>
        <p:txBody>
          <a:bodyPr/>
          <a:lstStyle/>
          <a:p>
            <a:pPr eaLnBrk="1" hangingPunct="1">
              <a:buFontTx/>
              <a:buNone/>
            </a:pPr>
            <a:r>
              <a:rPr lang="en-US" sz="2800" b="1" smtClean="0">
                <a:latin typeface="Lithograph" pitchFamily="2" charset="0"/>
              </a:rPr>
              <a:t>    Adolf Hitler</a:t>
            </a:r>
          </a:p>
          <a:p>
            <a:pPr eaLnBrk="1" hangingPunct="1">
              <a:buFontTx/>
              <a:buNone/>
            </a:pPr>
            <a:endParaRPr lang="en-US" sz="2800" b="1" smtClean="0">
              <a:latin typeface="Lithograph" pitchFamily="2" charset="0"/>
            </a:endParaRPr>
          </a:p>
          <a:p>
            <a:pPr eaLnBrk="1" hangingPunct="1">
              <a:buFontTx/>
              <a:buNone/>
            </a:pPr>
            <a:endParaRPr lang="en-US" sz="2400" b="1" smtClean="0">
              <a:latin typeface="Lithograph" pitchFamily="2" charset="0"/>
            </a:endParaRPr>
          </a:p>
        </p:txBody>
      </p:sp>
      <p:sp>
        <p:nvSpPr>
          <p:cNvPr id="20485" name="WordArt 5"/>
          <p:cNvSpPr>
            <a:spLocks noChangeArrowheads="1" noChangeShapeType="1" noTextEdit="1"/>
          </p:cNvSpPr>
          <p:nvPr/>
        </p:nvSpPr>
        <p:spPr bwMode="auto">
          <a:xfrm>
            <a:off x="1295400" y="2590800"/>
            <a:ext cx="4038600" cy="2209800"/>
          </a:xfrm>
          <a:prstGeom prst="rect">
            <a:avLst/>
          </a:prstGeom>
        </p:spPr>
        <p:txBody>
          <a:bodyPr wrap="none" fromWordArt="1">
            <a:prstTxWarp prst="textSlantUp">
              <a:avLst>
                <a:gd name="adj" fmla="val 55556"/>
              </a:avLst>
            </a:prstTxWarp>
          </a:bodyPr>
          <a:lstStyle/>
          <a:p>
            <a:pPr algn="ctr"/>
            <a:r>
              <a:rPr lang="en-US" sz="3600" b="1" kern="10">
                <a:ln w="31750">
                  <a:solidFill>
                    <a:srgbClr val="FF0000"/>
                  </a:solidFill>
                  <a:round/>
                  <a:headEnd/>
                  <a:tailEnd/>
                </a:ln>
                <a:latin typeface="Berlin Sans FB"/>
              </a:rPr>
              <a:t>#1 NAZI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0-#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4">
                                            <p:txEl>
                                              <p:pRg st="0" end="0"/>
                                            </p:txEl>
                                          </p:spTgt>
                                        </p:tgtEl>
                                        <p:attrNameLst>
                                          <p:attrName>style.visibility</p:attrName>
                                        </p:attrNameLst>
                                      </p:cBhvr>
                                      <p:to>
                                        <p:strVal val="visible"/>
                                      </p:to>
                                    </p:set>
                                    <p:anim calcmode="lin" valueType="num">
                                      <p:cBhvr additive="base">
                                        <p:cTn id="13" dur="500" fill="hold"/>
                                        <p:tgtEl>
                                          <p:spTgt spid="2048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4">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5" presetClass="entr" presetSubtype="0" fill="hold" grpId="0" nodeType="afterEffect">
                                  <p:stCondLst>
                                    <p:cond delay="0"/>
                                  </p:stCondLst>
                                  <p:childTnLst>
                                    <p:set>
                                      <p:cBhvr>
                                        <p:cTn id="17" dur="1" fill="hold">
                                          <p:stCondLst>
                                            <p:cond delay="0"/>
                                          </p:stCondLst>
                                        </p:cTn>
                                        <p:tgtEl>
                                          <p:spTgt spid="20485"/>
                                        </p:tgtEl>
                                        <p:attrNameLst>
                                          <p:attrName>style.visibility</p:attrName>
                                        </p:attrNameLst>
                                      </p:cBhvr>
                                      <p:to>
                                        <p:strVal val="visible"/>
                                      </p:to>
                                    </p:set>
                                    <p:anim calcmode="lin" valueType="num">
                                      <p:cBhvr>
                                        <p:cTn id="18" dur="1000" fill="hold"/>
                                        <p:tgtEl>
                                          <p:spTgt spid="20485"/>
                                        </p:tgtEl>
                                        <p:attrNameLst>
                                          <p:attrName>ppt_w</p:attrName>
                                        </p:attrNameLst>
                                      </p:cBhvr>
                                      <p:tavLst>
                                        <p:tav tm="0">
                                          <p:val>
                                            <p:fltVal val="0"/>
                                          </p:val>
                                        </p:tav>
                                        <p:tav tm="100000">
                                          <p:val>
                                            <p:strVal val="#ppt_w"/>
                                          </p:val>
                                        </p:tav>
                                      </p:tavLst>
                                    </p:anim>
                                    <p:anim calcmode="lin" valueType="num">
                                      <p:cBhvr>
                                        <p:cTn id="19" dur="1000" fill="hold"/>
                                        <p:tgtEl>
                                          <p:spTgt spid="20485"/>
                                        </p:tgtEl>
                                        <p:attrNameLst>
                                          <p:attrName>ppt_h</p:attrName>
                                        </p:attrNameLst>
                                      </p:cBhvr>
                                      <p:tavLst>
                                        <p:tav tm="0">
                                          <p:val>
                                            <p:fltVal val="0"/>
                                          </p:val>
                                        </p:tav>
                                        <p:tav tm="100000">
                                          <p:val>
                                            <p:strVal val="#ppt_h"/>
                                          </p:val>
                                        </p:tav>
                                      </p:tavLst>
                                    </p:anim>
                                    <p:anim calcmode="lin" valueType="num">
                                      <p:cBhvr>
                                        <p:cTn id="20" dur="1000" fill="hold"/>
                                        <p:tgtEl>
                                          <p:spTgt spid="2048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048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build="p" autoUpdateAnimBg="0"/>
      <p:bldP spid="2048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1" name="Picture 7" descr="C:\Documents and Settings\Supervisor\Desktop\putin2.bmp"/>
          <p:cNvPicPr>
            <a:picLocks noChangeAspect="1" noChangeArrowheads="1"/>
          </p:cNvPicPr>
          <p:nvPr/>
        </p:nvPicPr>
        <p:blipFill>
          <a:blip r:embed="rId3" cstate="print"/>
          <a:srcRect/>
          <a:stretch>
            <a:fillRect/>
          </a:stretch>
        </p:blipFill>
        <p:spPr bwMode="auto">
          <a:xfrm>
            <a:off x="1752600" y="1981200"/>
            <a:ext cx="3429000" cy="3668713"/>
          </a:xfrm>
          <a:prstGeom prst="rect">
            <a:avLst/>
          </a:prstGeom>
          <a:noFill/>
          <a:ln w="9525">
            <a:noFill/>
            <a:miter lim="800000"/>
            <a:headEnd/>
            <a:tailEnd/>
          </a:ln>
        </p:spPr>
      </p:pic>
      <p:sp>
        <p:nvSpPr>
          <p:cNvPr id="21507" name="Rectangle 3"/>
          <p:cNvSpPr>
            <a:spLocks noGrp="1" noChangeArrowheads="1"/>
          </p:cNvSpPr>
          <p:nvPr>
            <p:ph type="title"/>
          </p:nvPr>
        </p:nvSpPr>
        <p:spPr/>
        <p:txBody>
          <a:bodyPr/>
          <a:lstStyle/>
          <a:p>
            <a:pPr eaLnBrk="1" hangingPunct="1"/>
            <a:r>
              <a:rPr lang="en-US" smtClean="0">
                <a:latin typeface="Lithograph" pitchFamily="2" charset="0"/>
              </a:rPr>
              <a:t>NAZI </a:t>
            </a:r>
            <a:r>
              <a:rPr lang="en-US" smtClean="0">
                <a:solidFill>
                  <a:schemeClr val="bg1"/>
                </a:solidFill>
                <a:latin typeface="Lithograph" pitchFamily="2" charset="0"/>
              </a:rPr>
              <a:t>or</a:t>
            </a:r>
            <a:r>
              <a:rPr lang="en-US" smtClean="0">
                <a:latin typeface="Lithograph" pitchFamily="2" charset="0"/>
              </a:rPr>
              <a:t> Victim ?</a:t>
            </a:r>
          </a:p>
        </p:txBody>
      </p:sp>
      <p:sp>
        <p:nvSpPr>
          <p:cNvPr id="21508" name="Rectangle 4"/>
          <p:cNvSpPr>
            <a:spLocks noGrp="1" noChangeArrowheads="1"/>
          </p:cNvSpPr>
          <p:nvPr>
            <p:ph type="body" sz="half" idx="2"/>
          </p:nvPr>
        </p:nvSpPr>
        <p:spPr>
          <a:xfrm>
            <a:off x="5943600" y="1981200"/>
            <a:ext cx="2819400" cy="3657600"/>
          </a:xfrm>
          <a:noFill/>
        </p:spPr>
        <p:txBody>
          <a:bodyPr/>
          <a:lstStyle/>
          <a:p>
            <a:pPr eaLnBrk="1" hangingPunct="1">
              <a:buFontTx/>
              <a:buNone/>
            </a:pPr>
            <a:r>
              <a:rPr lang="en-US" sz="2800" b="1" smtClean="0">
                <a:latin typeface="Lithograph" pitchFamily="2" charset="0"/>
              </a:rPr>
              <a:t>    </a:t>
            </a:r>
            <a:r>
              <a:rPr lang="en-US" sz="2800" b="1" smtClean="0">
                <a:latin typeface="Berlin Sans FB Demi" pitchFamily="34" charset="0"/>
              </a:rPr>
              <a:t>Vladmir </a:t>
            </a:r>
            <a:br>
              <a:rPr lang="en-US" sz="2800" b="1" smtClean="0">
                <a:latin typeface="Berlin Sans FB Demi" pitchFamily="34" charset="0"/>
              </a:rPr>
            </a:br>
            <a:r>
              <a:rPr lang="en-US" sz="2800" b="1" smtClean="0">
                <a:latin typeface="Berlin Sans FB Demi" pitchFamily="34" charset="0"/>
              </a:rPr>
              <a:t>Putin</a:t>
            </a:r>
          </a:p>
          <a:p>
            <a:pPr eaLnBrk="1" hangingPunct="1">
              <a:buFontTx/>
              <a:buNone/>
            </a:pPr>
            <a:r>
              <a:rPr lang="en-US" sz="2800" b="1" smtClean="0">
                <a:latin typeface="Berlin Sans FB Demi" pitchFamily="34" charset="0"/>
              </a:rPr>
              <a:t>    Current President </a:t>
            </a:r>
            <a:br>
              <a:rPr lang="en-US" sz="2800" b="1" smtClean="0">
                <a:latin typeface="Berlin Sans FB Demi" pitchFamily="34" charset="0"/>
              </a:rPr>
            </a:br>
            <a:r>
              <a:rPr lang="en-US" sz="2800" b="1" smtClean="0">
                <a:latin typeface="Berlin Sans FB Demi" pitchFamily="34" charset="0"/>
              </a:rPr>
              <a:t>of Russia</a:t>
            </a:r>
            <a:endParaRPr lang="en-US" sz="2400" b="1" smtClean="0">
              <a:latin typeface="Berlin Sans FB Demi" pitchFamily="34" charset="0"/>
            </a:endParaRPr>
          </a:p>
        </p:txBody>
      </p:sp>
      <p:sp>
        <p:nvSpPr>
          <p:cNvPr id="21509" name="WordArt 5"/>
          <p:cNvSpPr>
            <a:spLocks noChangeArrowheads="1" noChangeShapeType="1" noTextEdit="1"/>
          </p:cNvSpPr>
          <p:nvPr/>
        </p:nvSpPr>
        <p:spPr bwMode="auto">
          <a:xfrm>
            <a:off x="1524000" y="2590800"/>
            <a:ext cx="4038600" cy="2209800"/>
          </a:xfrm>
          <a:prstGeom prst="rect">
            <a:avLst/>
          </a:prstGeom>
        </p:spPr>
        <p:txBody>
          <a:bodyPr wrap="none" fromWordArt="1">
            <a:prstTxWarp prst="textSlantUp">
              <a:avLst>
                <a:gd name="adj" fmla="val 55556"/>
              </a:avLst>
            </a:prstTxWarp>
          </a:bodyPr>
          <a:lstStyle/>
          <a:p>
            <a:pPr algn="ctr"/>
            <a:r>
              <a:rPr lang="en-US" sz="3600" b="1" kern="10">
                <a:ln w="31750">
                  <a:solidFill>
                    <a:srgbClr val="FF0000"/>
                  </a:solidFill>
                  <a:round/>
                  <a:headEnd/>
                  <a:tailEnd/>
                </a:ln>
                <a:latin typeface="Berlin Sans FB"/>
              </a:rPr>
              <a:t>RUSSIAN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0-#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1511"/>
                                        </p:tgtEl>
                                        <p:attrNameLst>
                                          <p:attrName>style.visibility</p:attrName>
                                        </p:attrNameLst>
                                      </p:cBhvr>
                                      <p:to>
                                        <p:strVal val="visible"/>
                                      </p:to>
                                    </p:set>
                                    <p:anim calcmode="lin" valueType="num">
                                      <p:cBhvr additive="base">
                                        <p:cTn id="12" dur="500" fill="hold"/>
                                        <p:tgtEl>
                                          <p:spTgt spid="21511"/>
                                        </p:tgtEl>
                                        <p:attrNameLst>
                                          <p:attrName>ppt_x</p:attrName>
                                        </p:attrNameLst>
                                      </p:cBhvr>
                                      <p:tavLst>
                                        <p:tav tm="0">
                                          <p:val>
                                            <p:strVal val="0-#ppt_w/2"/>
                                          </p:val>
                                        </p:tav>
                                        <p:tav tm="100000">
                                          <p:val>
                                            <p:strVal val="#ppt_x"/>
                                          </p:val>
                                        </p:tav>
                                      </p:tavLst>
                                    </p:anim>
                                    <p:anim calcmode="lin" valueType="num">
                                      <p:cBhvr additive="base">
                                        <p:cTn id="13"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508">
                                            <p:txEl>
                                              <p:pRg st="0" end="0"/>
                                            </p:txEl>
                                          </p:spTgt>
                                        </p:tgtEl>
                                        <p:attrNameLst>
                                          <p:attrName>style.visibility</p:attrName>
                                        </p:attrNameLst>
                                      </p:cBhvr>
                                      <p:to>
                                        <p:strVal val="visible"/>
                                      </p:to>
                                    </p:set>
                                    <p:anim calcmode="lin" valueType="num">
                                      <p:cBhvr additive="base">
                                        <p:cTn id="18" dur="500" fill="hold"/>
                                        <p:tgtEl>
                                          <p:spTgt spid="21508">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15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508">
                                            <p:txEl>
                                              <p:pRg st="1" end="1"/>
                                            </p:txEl>
                                          </p:spTgt>
                                        </p:tgtEl>
                                        <p:attrNameLst>
                                          <p:attrName>style.visibility</p:attrName>
                                        </p:attrNameLst>
                                      </p:cBhvr>
                                      <p:to>
                                        <p:strVal val="visible"/>
                                      </p:to>
                                    </p:set>
                                    <p:anim calcmode="lin" valueType="num">
                                      <p:cBhvr additive="base">
                                        <p:cTn id="24" dur="500" fill="hold"/>
                                        <p:tgtEl>
                                          <p:spTgt spid="21508">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1508">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5" presetClass="entr" presetSubtype="0" fill="hold" grpId="0" nodeType="afterEffect">
                                  <p:stCondLst>
                                    <p:cond delay="0"/>
                                  </p:stCondLst>
                                  <p:childTnLst>
                                    <p:set>
                                      <p:cBhvr>
                                        <p:cTn id="28" dur="1" fill="hold">
                                          <p:stCondLst>
                                            <p:cond delay="0"/>
                                          </p:stCondLst>
                                        </p:cTn>
                                        <p:tgtEl>
                                          <p:spTgt spid="21509"/>
                                        </p:tgtEl>
                                        <p:attrNameLst>
                                          <p:attrName>style.visibility</p:attrName>
                                        </p:attrNameLst>
                                      </p:cBhvr>
                                      <p:to>
                                        <p:strVal val="visible"/>
                                      </p:to>
                                    </p:set>
                                    <p:anim calcmode="lin" valueType="num">
                                      <p:cBhvr>
                                        <p:cTn id="29" dur="1000" fill="hold"/>
                                        <p:tgtEl>
                                          <p:spTgt spid="21509"/>
                                        </p:tgtEl>
                                        <p:attrNameLst>
                                          <p:attrName>ppt_w</p:attrName>
                                        </p:attrNameLst>
                                      </p:cBhvr>
                                      <p:tavLst>
                                        <p:tav tm="0">
                                          <p:val>
                                            <p:fltVal val="0"/>
                                          </p:val>
                                        </p:tav>
                                        <p:tav tm="100000">
                                          <p:val>
                                            <p:strVal val="#ppt_w"/>
                                          </p:val>
                                        </p:tav>
                                      </p:tavLst>
                                    </p:anim>
                                    <p:anim calcmode="lin" valueType="num">
                                      <p:cBhvr>
                                        <p:cTn id="30" dur="1000" fill="hold"/>
                                        <p:tgtEl>
                                          <p:spTgt spid="21509"/>
                                        </p:tgtEl>
                                        <p:attrNameLst>
                                          <p:attrName>ppt_h</p:attrName>
                                        </p:attrNameLst>
                                      </p:cBhvr>
                                      <p:tavLst>
                                        <p:tav tm="0">
                                          <p:val>
                                            <p:fltVal val="0"/>
                                          </p:val>
                                        </p:tav>
                                        <p:tav tm="100000">
                                          <p:val>
                                            <p:strVal val="#ppt_h"/>
                                          </p:val>
                                        </p:tav>
                                      </p:tavLst>
                                    </p:anim>
                                    <p:anim calcmode="lin" valueType="num">
                                      <p:cBhvr>
                                        <p:cTn id="31" dur="1000" fill="hold"/>
                                        <p:tgtEl>
                                          <p:spTgt spid="21509"/>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150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7"/>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build="p" autoUpdateAnimBg="0"/>
      <p:bldP spid="2150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685800" y="304800"/>
            <a:ext cx="8001000" cy="1219200"/>
          </a:xfrm>
        </p:spPr>
        <p:txBody>
          <a:bodyPr/>
          <a:lstStyle/>
          <a:p>
            <a:pPr eaLnBrk="1" hangingPunct="1"/>
            <a:r>
              <a:rPr lang="en-US" sz="3200" smtClean="0">
                <a:solidFill>
                  <a:schemeClr val="tx1"/>
                </a:solidFill>
                <a:latin typeface="Lithograph" pitchFamily="2" charset="0"/>
              </a:rPr>
              <a:t>Scientific Racism</a:t>
            </a:r>
            <a:r>
              <a:rPr lang="en-US" sz="3200" smtClean="0">
                <a:solidFill>
                  <a:schemeClr val="bg1"/>
                </a:solidFill>
                <a:latin typeface="Lithograph" pitchFamily="2" charset="0"/>
              </a:rPr>
              <a:t> </a:t>
            </a:r>
            <a:br>
              <a:rPr lang="en-US" sz="3200" smtClean="0">
                <a:solidFill>
                  <a:schemeClr val="bg1"/>
                </a:solidFill>
                <a:latin typeface="Lithograph" pitchFamily="2" charset="0"/>
              </a:rPr>
            </a:br>
            <a:r>
              <a:rPr lang="en-US" sz="3200" smtClean="0">
                <a:solidFill>
                  <a:schemeClr val="bg1"/>
                </a:solidFill>
                <a:latin typeface="Lithograph" pitchFamily="2" charset="0"/>
              </a:rPr>
              <a:t>Before</a:t>
            </a:r>
            <a:r>
              <a:rPr lang="en-US" sz="3200" smtClean="0">
                <a:latin typeface="Lithograph" pitchFamily="2" charset="0"/>
              </a:rPr>
              <a:t> </a:t>
            </a:r>
            <a:r>
              <a:rPr lang="en-US" sz="3200" smtClean="0">
                <a:solidFill>
                  <a:schemeClr val="tx1"/>
                </a:solidFill>
                <a:latin typeface="Lithograph" pitchFamily="2" charset="0"/>
              </a:rPr>
              <a:t>1933 &amp; Nazification </a:t>
            </a:r>
            <a:r>
              <a:rPr lang="en-US" sz="2000" smtClean="0">
                <a:solidFill>
                  <a:schemeClr val="tx1"/>
                </a:solidFill>
                <a:latin typeface="Lithograph" pitchFamily="2" charset="0"/>
              </a:rPr>
              <a:t>(Bn)</a:t>
            </a:r>
          </a:p>
        </p:txBody>
      </p:sp>
      <p:sp>
        <p:nvSpPr>
          <p:cNvPr id="3075" name="Rectangle 1027"/>
          <p:cNvSpPr>
            <a:spLocks noGrp="1" noChangeArrowheads="1"/>
          </p:cNvSpPr>
          <p:nvPr>
            <p:ph type="body" sz="half" idx="1"/>
          </p:nvPr>
        </p:nvSpPr>
        <p:spPr>
          <a:xfrm>
            <a:off x="304800" y="1447800"/>
            <a:ext cx="8458200" cy="3352800"/>
          </a:xfrm>
          <a:solidFill>
            <a:schemeClr val="bg1"/>
          </a:solidFill>
          <a:ln w="28575">
            <a:solidFill>
              <a:schemeClr val="tx1"/>
            </a:solidFill>
          </a:ln>
        </p:spPr>
        <p:txBody>
          <a:bodyPr/>
          <a:lstStyle/>
          <a:p>
            <a:pPr eaLnBrk="1" hangingPunct="1"/>
            <a:r>
              <a:rPr lang="en-US" sz="2000" b="1" smtClean="0"/>
              <a:t>Linnaeus</a:t>
            </a:r>
            <a:r>
              <a:rPr lang="en-US" sz="2000" smtClean="0"/>
              <a:t> – 4 Groups Based on Skin Color (1758)</a:t>
            </a:r>
          </a:p>
          <a:p>
            <a:pPr eaLnBrk="1" hangingPunct="1"/>
            <a:r>
              <a:rPr lang="en-US" sz="2000" b="1" smtClean="0"/>
              <a:t>Blumenbach </a:t>
            </a:r>
            <a:r>
              <a:rPr lang="en-US" sz="2000" smtClean="0"/>
              <a:t>– 5 Groups Based on Biological Traits (1781) </a:t>
            </a:r>
          </a:p>
          <a:p>
            <a:pPr eaLnBrk="1" hangingPunct="1"/>
            <a:r>
              <a:rPr lang="en-US" sz="2000" b="1" smtClean="0"/>
              <a:t>Camper</a:t>
            </a:r>
            <a:r>
              <a:rPr lang="en-US" sz="2000" i="1" smtClean="0"/>
              <a:t> – </a:t>
            </a:r>
            <a:r>
              <a:rPr lang="en-US" sz="2000" smtClean="0"/>
              <a:t>Used  Facial Angles to Determine</a:t>
            </a:r>
            <a:r>
              <a:rPr lang="en-US" sz="2000" i="1" smtClean="0"/>
              <a:t> (1722-1789)</a:t>
            </a:r>
          </a:p>
          <a:p>
            <a:pPr eaLnBrk="1" hangingPunct="1"/>
            <a:r>
              <a:rPr lang="en-US" sz="2000" b="1" smtClean="0"/>
              <a:t>de Gobineau</a:t>
            </a:r>
            <a:r>
              <a:rPr lang="en-US" sz="2000" smtClean="0"/>
              <a:t> – Superiority of Aryans (1853)</a:t>
            </a:r>
          </a:p>
          <a:p>
            <a:pPr eaLnBrk="1" hangingPunct="1"/>
            <a:r>
              <a:rPr lang="en-US" sz="2000" b="1" smtClean="0"/>
              <a:t>Darwin</a:t>
            </a:r>
            <a:r>
              <a:rPr lang="en-US" sz="2000" smtClean="0"/>
              <a:t> – </a:t>
            </a:r>
            <a:r>
              <a:rPr lang="en-US" sz="2000" i="1" smtClean="0"/>
              <a:t>Origin of Species</a:t>
            </a:r>
            <a:r>
              <a:rPr lang="en-US" sz="2000" smtClean="0"/>
              <a:t> (1859)</a:t>
            </a:r>
          </a:p>
          <a:p>
            <a:pPr eaLnBrk="1" hangingPunct="1"/>
            <a:r>
              <a:rPr lang="en-US" sz="2000" b="1" smtClean="0"/>
              <a:t>Nott</a:t>
            </a:r>
            <a:r>
              <a:rPr lang="en-US" sz="2000" smtClean="0"/>
              <a:t> – </a:t>
            </a:r>
            <a:r>
              <a:rPr lang="en-US" sz="2000" i="1" smtClean="0"/>
              <a:t>Types of Mankind</a:t>
            </a:r>
            <a:r>
              <a:rPr lang="en-US" sz="2000" smtClean="0"/>
              <a:t> (1850-60’s)</a:t>
            </a:r>
          </a:p>
          <a:p>
            <a:pPr eaLnBrk="1" hangingPunct="1"/>
            <a:r>
              <a:rPr lang="en-US" sz="2000" b="1" smtClean="0"/>
              <a:t>Lemark </a:t>
            </a:r>
            <a:r>
              <a:rPr lang="en-US" sz="2000" smtClean="0"/>
              <a:t>– Theorized Acquired Traits / Passed On Through Offspring (1809) </a:t>
            </a:r>
          </a:p>
          <a:p>
            <a:pPr eaLnBrk="1" hangingPunct="1"/>
            <a:r>
              <a:rPr lang="en-US" sz="2000" b="1" smtClean="0"/>
              <a:t>Lombrosso</a:t>
            </a:r>
            <a:r>
              <a:rPr lang="en-US" sz="2000" smtClean="0"/>
              <a:t> – Criminal Man Atlas (1876)</a:t>
            </a:r>
          </a:p>
          <a:p>
            <a:pPr eaLnBrk="1" hangingPunct="1"/>
            <a:r>
              <a:rPr lang="en-US" sz="2000" b="1" smtClean="0"/>
              <a:t>Galton</a:t>
            </a:r>
            <a:r>
              <a:rPr lang="en-US" sz="2000" smtClean="0"/>
              <a:t> - Conclusion: Genius &amp; Talent Were Hereditary (1822-1911)</a:t>
            </a:r>
          </a:p>
        </p:txBody>
      </p:sp>
      <p:pic>
        <p:nvPicPr>
          <p:cNvPr id="3076" name="Picture 1029" descr="Racism Physiognomy founded on Physiology 1834 Facial Angle"/>
          <p:cNvPicPr>
            <a:picLocks noChangeAspect="1" noChangeArrowheads="1"/>
          </p:cNvPicPr>
          <p:nvPr/>
        </p:nvPicPr>
        <p:blipFill>
          <a:blip r:embed="rId2" cstate="print"/>
          <a:srcRect/>
          <a:stretch>
            <a:fillRect/>
          </a:stretch>
        </p:blipFill>
        <p:spPr bwMode="auto">
          <a:xfrm>
            <a:off x="7010400" y="1524000"/>
            <a:ext cx="1465263" cy="1600200"/>
          </a:xfrm>
          <a:prstGeom prst="rect">
            <a:avLst/>
          </a:prstGeom>
          <a:solidFill>
            <a:schemeClr val="bg1"/>
          </a:solidFill>
          <a:ln w="9525">
            <a:noFill/>
            <a:miter lim="800000"/>
            <a:headEnd/>
            <a:tailEnd/>
          </a:ln>
        </p:spPr>
      </p:pic>
      <p:sp>
        <p:nvSpPr>
          <p:cNvPr id="3077" name="Line 1031"/>
          <p:cNvSpPr>
            <a:spLocks noChangeShapeType="1"/>
          </p:cNvSpPr>
          <p:nvPr/>
        </p:nvSpPr>
        <p:spPr bwMode="auto">
          <a:xfrm>
            <a:off x="1219200" y="5029200"/>
            <a:ext cx="914400" cy="685800"/>
          </a:xfrm>
          <a:prstGeom prst="line">
            <a:avLst/>
          </a:prstGeom>
          <a:noFill/>
          <a:ln w="76200">
            <a:solidFill>
              <a:schemeClr val="tx1"/>
            </a:solidFill>
            <a:round/>
            <a:headEnd/>
            <a:tailEnd type="triangle" w="med" len="med"/>
          </a:ln>
        </p:spPr>
        <p:txBody>
          <a:bodyPr/>
          <a:lstStyle/>
          <a:p>
            <a:endParaRPr lang="en-US"/>
          </a:p>
        </p:txBody>
      </p:sp>
      <p:sp>
        <p:nvSpPr>
          <p:cNvPr id="3078" name="Text Box 1032"/>
          <p:cNvSpPr txBox="1">
            <a:spLocks noChangeArrowheads="1"/>
          </p:cNvSpPr>
          <p:nvPr/>
        </p:nvSpPr>
        <p:spPr bwMode="auto">
          <a:xfrm>
            <a:off x="990600" y="5562600"/>
            <a:ext cx="3886200" cy="457200"/>
          </a:xfrm>
          <a:prstGeom prst="rect">
            <a:avLst/>
          </a:prstGeom>
          <a:noFill/>
          <a:ln w="9525">
            <a:noFill/>
            <a:miter lim="800000"/>
            <a:headEnd/>
            <a:tailEnd/>
          </a:ln>
        </p:spPr>
        <p:txBody>
          <a:bodyPr>
            <a:spAutoFit/>
          </a:bodyPr>
          <a:lstStyle/>
          <a:p>
            <a:pPr>
              <a:spcBef>
                <a:spcPct val="50000"/>
              </a:spcBef>
            </a:pPr>
            <a:endParaRPr lang="en-US"/>
          </a:p>
        </p:txBody>
      </p:sp>
      <p:sp>
        <p:nvSpPr>
          <p:cNvPr id="3079" name="Text Box 1033"/>
          <p:cNvSpPr txBox="1">
            <a:spLocks noChangeArrowheads="1"/>
          </p:cNvSpPr>
          <p:nvPr/>
        </p:nvSpPr>
        <p:spPr bwMode="auto">
          <a:xfrm>
            <a:off x="2286000" y="5715000"/>
            <a:ext cx="6553200" cy="495300"/>
          </a:xfrm>
          <a:prstGeom prst="rect">
            <a:avLst/>
          </a:prstGeom>
          <a:solidFill>
            <a:schemeClr val="bg1"/>
          </a:solidFill>
          <a:ln w="38100" cmpd="dbl">
            <a:solidFill>
              <a:schemeClr val="tx1"/>
            </a:solidFill>
            <a:miter lim="800000"/>
            <a:headEnd/>
            <a:tailEnd/>
          </a:ln>
        </p:spPr>
        <p:txBody>
          <a:bodyPr>
            <a:spAutoFit/>
          </a:bodyPr>
          <a:lstStyle/>
          <a:p>
            <a:pPr>
              <a:spcBef>
                <a:spcPct val="50000"/>
              </a:spcBef>
            </a:pPr>
            <a:r>
              <a:rPr lang="en-US" b="1"/>
              <a:t>All Are Factors &amp; Precursors for Nazi Racism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1143000"/>
          </a:xfrm>
          <a:solidFill>
            <a:srgbClr val="FF0000"/>
          </a:solidFill>
        </p:spPr>
        <p:txBody>
          <a:bodyPr/>
          <a:lstStyle/>
          <a:p>
            <a:pPr eaLnBrk="1" hangingPunct="1"/>
            <a:r>
              <a:rPr lang="en-US" smtClean="0">
                <a:latin typeface="Lithograph" pitchFamily="2" charset="0"/>
              </a:rPr>
              <a:t>The </a:t>
            </a:r>
            <a:r>
              <a:rPr lang="en-US" smtClean="0">
                <a:solidFill>
                  <a:schemeClr val="bg1"/>
                </a:solidFill>
                <a:latin typeface="Lithograph" pitchFamily="2" charset="0"/>
              </a:rPr>
              <a:t>Racial</a:t>
            </a:r>
            <a:r>
              <a:rPr lang="en-US" smtClean="0">
                <a:latin typeface="Lithograph" pitchFamily="2" charset="0"/>
              </a:rPr>
              <a:t> Players</a:t>
            </a:r>
          </a:p>
        </p:txBody>
      </p:sp>
      <p:graphicFrame>
        <p:nvGraphicFramePr>
          <p:cNvPr id="3109" name="Group 37"/>
          <p:cNvGraphicFramePr>
            <a:graphicFrameLocks noGrp="1"/>
          </p:cNvGraphicFramePr>
          <p:nvPr>
            <p:ph type="tbl" idx="1"/>
          </p:nvPr>
        </p:nvGraphicFramePr>
        <p:xfrm>
          <a:off x="228600" y="1600200"/>
          <a:ext cx="8534400" cy="4984751"/>
        </p:xfrm>
        <a:graphic>
          <a:graphicData uri="http://schemas.openxmlformats.org/drawingml/2006/table">
            <a:tbl>
              <a:tblPr/>
              <a:tblGrid>
                <a:gridCol w="4267200"/>
                <a:gridCol w="4267200"/>
              </a:tblGrid>
              <a:tr h="1492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rPr>
                        <a:t>Hans K.F. </a:t>
                      </a:r>
                      <a:br>
                        <a:rPr kumimoji="0" lang="en-US" sz="2000" b="1" i="1" u="none" strike="noStrike" cap="none" normalizeH="0" baseline="0" smtClean="0">
                          <a:ln>
                            <a:noFill/>
                          </a:ln>
                          <a:solidFill>
                            <a:schemeClr val="tx1"/>
                          </a:solidFill>
                          <a:effectLst/>
                          <a:latin typeface="Times New Roman" pitchFamily="18" charset="0"/>
                        </a:rPr>
                      </a:br>
                      <a:r>
                        <a:rPr kumimoji="0" lang="en-US" sz="2000" b="1" i="1" u="none" strike="noStrike" cap="none" normalizeH="0" baseline="0" smtClean="0">
                          <a:ln>
                            <a:noFill/>
                          </a:ln>
                          <a:solidFill>
                            <a:schemeClr val="tx1"/>
                          </a:solidFill>
                          <a:effectLst/>
                          <a:latin typeface="Times New Roman" pitchFamily="18" charset="0"/>
                        </a:rPr>
                        <a:t>Gunter</a:t>
                      </a:r>
                      <a:br>
                        <a:rPr kumimoji="0" lang="en-US" sz="2000" b="1" i="1" u="none" strike="noStrike" cap="none" normalizeH="0" baseline="0" smtClean="0">
                          <a:ln>
                            <a:noFill/>
                          </a:ln>
                          <a:solidFill>
                            <a:schemeClr val="tx1"/>
                          </a:solidFill>
                          <a:effectLst/>
                          <a:latin typeface="Times New Roman" pitchFamily="18" charset="0"/>
                        </a:rPr>
                      </a:br>
                      <a:endParaRPr kumimoji="0" lang="en-US" sz="2000" b="1" i="1"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latin typeface="Times New Roman" pitchFamily="18" charset="0"/>
                        </a:rPr>
                        <a:t>Short Ethnology of the German People</a:t>
                      </a:r>
                      <a:r>
                        <a:rPr kumimoji="0" lang="en-US" sz="2000" b="0" i="0" u="none" strike="noStrike" cap="none" normalizeH="0" baseline="0" smtClean="0">
                          <a:ln>
                            <a:noFill/>
                          </a:ln>
                          <a:solidFill>
                            <a:schemeClr val="tx1"/>
                          </a:solidFill>
                          <a:effectLst/>
                          <a:latin typeface="Times New Roman" pitchFamily="18" charset="0"/>
                        </a:rPr>
                        <a:t> (1929)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rPr>
                        <a:t>Ludwig Ferdinand Clauss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latin typeface="Times New Roman" pitchFamily="18" charset="0"/>
                        </a:rPr>
                        <a:t>The Nordic Soul</a:t>
                      </a:r>
                      <a:r>
                        <a:rPr kumimoji="0" lang="en-US" sz="2000" b="0" i="0" u="none" strike="noStrike" cap="none" normalizeH="0" baseline="0" smtClean="0">
                          <a:ln>
                            <a:noFill/>
                          </a:ln>
                          <a:solidFill>
                            <a:schemeClr val="tx1"/>
                          </a:solidFill>
                          <a:effectLst/>
                          <a:latin typeface="Times New Roman" pitchFamily="18" charset="0"/>
                        </a:rPr>
                        <a:t> (1932)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4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rPr>
                        <a:t>Alfred Rosenberg</a:t>
                      </a:r>
                      <a:br>
                        <a:rPr kumimoji="0" lang="en-US" sz="2000" b="1" i="1" u="none" strike="noStrike" cap="none" normalizeH="0" baseline="0" smtClean="0">
                          <a:ln>
                            <a:noFill/>
                          </a:ln>
                          <a:solidFill>
                            <a:schemeClr val="tx1"/>
                          </a:solidFill>
                          <a:effectLst/>
                          <a:latin typeface="Times New Roman" pitchFamily="18" charset="0"/>
                        </a:rPr>
                      </a:br>
                      <a:r>
                        <a:rPr kumimoji="0" lang="en-US" sz="2000" b="1" i="1" u="none" strike="noStrike" cap="none" normalizeH="0" baseline="0" smtClean="0">
                          <a:ln>
                            <a:noFill/>
                          </a:ln>
                          <a:solidFill>
                            <a:schemeClr val="tx1"/>
                          </a:solidFill>
                          <a:effectLst/>
                          <a:latin typeface="Times New Roman" pitchFamily="18" charset="0"/>
                        </a:rPr>
                        <a:t>(Dietrich Eckart)</a:t>
                      </a:r>
                      <a:br>
                        <a:rPr kumimoji="0" lang="en-US" sz="2000" b="1" i="1" u="none" strike="noStrike" cap="none" normalizeH="0" baseline="0" smtClean="0">
                          <a:ln>
                            <a:noFill/>
                          </a:ln>
                          <a:solidFill>
                            <a:schemeClr val="tx1"/>
                          </a:solidFill>
                          <a:effectLst/>
                          <a:latin typeface="Times New Roman" pitchFamily="18" charset="0"/>
                        </a:rPr>
                      </a:br>
                      <a:endParaRPr kumimoji="0" lang="en-US" sz="2000" b="1" i="1"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latin typeface="Times New Roman" pitchFamily="18" charset="0"/>
                        </a:rPr>
                        <a:t>The Earth-Centered Jew Lacks a Soul</a:t>
                      </a:r>
                      <a:r>
                        <a:rPr kumimoji="0" lang="en-US" sz="2000" b="0" i="0" u="none" strike="noStrike" cap="none" normalizeH="0" baseline="0" smtClean="0">
                          <a:ln>
                            <a:noFill/>
                          </a:ln>
                          <a:solidFill>
                            <a:schemeClr val="tx1"/>
                          </a:solidFill>
                          <a:effectLst/>
                          <a:latin typeface="Times New Roman" pitchFamily="18" charset="0"/>
                        </a:rPr>
                        <a:t> (1928)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rPr>
                        <a:t>Jakob Graf</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latin typeface="Times New Roman" pitchFamily="18" charset="0"/>
                        </a:rPr>
                        <a:t>Heredity &amp; Racial Biology for Students</a:t>
                      </a:r>
                      <a:r>
                        <a:rPr kumimoji="0" lang="en-US" sz="2000" b="0" i="0" u="none" strike="noStrike" cap="none" normalizeH="0" baseline="0" smtClean="0">
                          <a:ln>
                            <a:noFill/>
                          </a:ln>
                          <a:solidFill>
                            <a:schemeClr val="tx1"/>
                          </a:solidFill>
                          <a:effectLst/>
                          <a:latin typeface="Times New Roman" pitchFamily="18" charset="0"/>
                        </a:rPr>
                        <a:t> (1935)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rPr>
                        <a:t>Paul Brohmer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latin typeface="Times New Roman" pitchFamily="18" charset="0"/>
                        </a:rPr>
                        <a:t>The New Biology: Training in Racial Citizenship</a:t>
                      </a:r>
                      <a:r>
                        <a:rPr kumimoji="0" lang="en-US" sz="2000" b="0" i="0" u="none" strike="noStrike" cap="none" normalizeH="0" baseline="0" smtClean="0">
                          <a:ln>
                            <a:noFill/>
                          </a:ln>
                          <a:solidFill>
                            <a:schemeClr val="tx1"/>
                          </a:solidFill>
                          <a:effectLst/>
                          <a:latin typeface="Times New Roman" pitchFamily="18" charset="0"/>
                        </a:rPr>
                        <a:t> (1933)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rPr>
                        <a:t>Erich Ristow</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latin typeface="Times New Roman" pitchFamily="18" charset="0"/>
                        </a:rPr>
                        <a:t>To Preserve the Strength of Race: Compulsory Sterilization</a:t>
                      </a:r>
                      <a:r>
                        <a:rPr kumimoji="0" lang="en-US" sz="2000" b="0" i="0" u="none" strike="noStrike" cap="none" normalizeH="0" baseline="0" smtClean="0">
                          <a:ln>
                            <a:noFill/>
                          </a:ln>
                          <a:solidFill>
                            <a:schemeClr val="tx1"/>
                          </a:solidFill>
                          <a:effectLst/>
                          <a:latin typeface="Times New Roman" pitchFamily="18" charset="0"/>
                        </a:rPr>
                        <a:t> (1935)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924800" cy="1143000"/>
          </a:xfrm>
        </p:spPr>
        <p:txBody>
          <a:bodyPr/>
          <a:lstStyle/>
          <a:p>
            <a:pPr eaLnBrk="1" hangingPunct="1"/>
            <a:r>
              <a:rPr lang="en-US" sz="2400" b="1" i="1" smtClean="0">
                <a:latin typeface="Lithograph" pitchFamily="2" charset="0"/>
              </a:rPr>
              <a:t>Jakob Graf </a:t>
            </a:r>
            <a:br>
              <a:rPr lang="en-US" sz="2400" b="1" i="1" smtClean="0">
                <a:latin typeface="Lithograph" pitchFamily="2" charset="0"/>
              </a:rPr>
            </a:br>
            <a:r>
              <a:rPr lang="en-US" sz="2400" b="1" smtClean="0">
                <a:latin typeface="Lithograph" pitchFamily="2" charset="0"/>
              </a:rPr>
              <a:t>Heredity &amp; Racial Biology </a:t>
            </a:r>
            <a:br>
              <a:rPr lang="en-US" sz="2400" b="1" smtClean="0">
                <a:latin typeface="Lithograph" pitchFamily="2" charset="0"/>
              </a:rPr>
            </a:br>
            <a:r>
              <a:rPr lang="en-US" sz="2400" b="1" smtClean="0">
                <a:latin typeface="Lithograph" pitchFamily="2" charset="0"/>
              </a:rPr>
              <a:t>for Students (1935)</a:t>
            </a:r>
          </a:p>
        </p:txBody>
      </p:sp>
      <p:sp>
        <p:nvSpPr>
          <p:cNvPr id="5123" name="Rectangle 3"/>
          <p:cNvSpPr>
            <a:spLocks noGrp="1" noChangeArrowheads="1"/>
          </p:cNvSpPr>
          <p:nvPr>
            <p:ph type="body" idx="1"/>
          </p:nvPr>
        </p:nvSpPr>
        <p:spPr>
          <a:xfrm>
            <a:off x="304800" y="1600200"/>
            <a:ext cx="8458200" cy="4800600"/>
          </a:xfrm>
          <a:solidFill>
            <a:schemeClr val="bg1"/>
          </a:solidFill>
          <a:ln w="57150" cmpd="thinThick">
            <a:solidFill>
              <a:schemeClr val="tx1"/>
            </a:solidFill>
          </a:ln>
        </p:spPr>
        <p:txBody>
          <a:bodyPr/>
          <a:lstStyle/>
          <a:p>
            <a:pPr marL="609600" indent="-609600" eaLnBrk="1" hangingPunct="1">
              <a:lnSpc>
                <a:spcPct val="90000"/>
              </a:lnSpc>
              <a:buFontTx/>
              <a:buNone/>
            </a:pPr>
            <a:r>
              <a:rPr lang="en-US" sz="2400" b="1" smtClean="0"/>
              <a:t>Nazi Student Assignments: (Mosse: pg 80) – 14 Points</a:t>
            </a:r>
          </a:p>
          <a:p>
            <a:pPr marL="609600" indent="-609600" eaLnBrk="1" hangingPunct="1">
              <a:lnSpc>
                <a:spcPct val="90000"/>
              </a:lnSpc>
              <a:buFontTx/>
              <a:buAutoNum type="arabicPeriod"/>
            </a:pPr>
            <a:r>
              <a:rPr lang="en-US" sz="2400" smtClean="0"/>
              <a:t>Summarize the spiritual characteristics of the individual races.</a:t>
            </a:r>
          </a:p>
          <a:p>
            <a:pPr marL="609600" indent="-609600" eaLnBrk="1" hangingPunct="1">
              <a:lnSpc>
                <a:spcPct val="90000"/>
              </a:lnSpc>
              <a:buFontTx/>
              <a:buAutoNum type="arabicPeriod" startAt="3"/>
            </a:pPr>
            <a:r>
              <a:rPr lang="en-US" sz="2400" smtClean="0"/>
              <a:t>What are the expressions, gestures, and movements which allow us to make conclusions as to the attitude of the racial soul.</a:t>
            </a:r>
          </a:p>
          <a:p>
            <a:pPr marL="609600" indent="-609600" eaLnBrk="1" hangingPunct="1">
              <a:lnSpc>
                <a:spcPct val="90000"/>
              </a:lnSpc>
              <a:buFontTx/>
              <a:buAutoNum type="arabicPeriod" startAt="3"/>
            </a:pPr>
            <a:r>
              <a:rPr lang="en-US" sz="2400" smtClean="0"/>
              <a:t>Determine the physical features which go hand in hand with the specific racial soul characteristics of the individual figures.</a:t>
            </a:r>
          </a:p>
          <a:p>
            <a:pPr marL="609600" indent="-609600" eaLnBrk="1" hangingPunct="1">
              <a:lnSpc>
                <a:spcPct val="90000"/>
              </a:lnSpc>
              <a:buFontTx/>
              <a:buAutoNum type="arabicPeriod" startAt="8"/>
            </a:pPr>
            <a:r>
              <a:rPr lang="en-US" sz="2400" smtClean="0"/>
              <a:t>When viewing monuments, busts, etc., be sure to pay attention to the race of the person portrayed with respect to the figure, bearing and physical characteristics.</a:t>
            </a:r>
          </a:p>
          <a:p>
            <a:pPr marL="609600" indent="-609600" eaLnBrk="1" hangingPunct="1">
              <a:lnSpc>
                <a:spcPct val="90000"/>
              </a:lnSpc>
              <a:buFontTx/>
              <a:buAutoNum type="arabicPeriod" startAt="10"/>
            </a:pPr>
            <a:r>
              <a:rPr lang="en-US" sz="2400" smtClean="0"/>
              <a:t>Observe the Jew: his way of walking, his bearing, gestures, and movements when talking.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cstate="print"/>
          <a:srcRect/>
          <a:stretch>
            <a:fillRect/>
          </a:stretch>
        </p:blipFill>
        <p:spPr bwMode="auto">
          <a:xfrm>
            <a:off x="3810000" y="304800"/>
            <a:ext cx="4908550" cy="5791200"/>
          </a:xfrm>
          <a:prstGeom prst="rect">
            <a:avLst/>
          </a:prstGeom>
          <a:noFill/>
          <a:ln w="38100">
            <a:solidFill>
              <a:schemeClr val="tx1"/>
            </a:solidFill>
            <a:miter lim="800000"/>
            <a:headEnd/>
            <a:tailEnd/>
          </a:ln>
        </p:spPr>
      </p:pic>
      <p:sp>
        <p:nvSpPr>
          <p:cNvPr id="6147" name="Text Box 4"/>
          <p:cNvSpPr txBox="1">
            <a:spLocks noChangeArrowheads="1"/>
          </p:cNvSpPr>
          <p:nvPr/>
        </p:nvSpPr>
        <p:spPr bwMode="auto">
          <a:xfrm>
            <a:off x="228600" y="2057400"/>
            <a:ext cx="3429000" cy="2284413"/>
          </a:xfrm>
          <a:prstGeom prst="rect">
            <a:avLst/>
          </a:prstGeom>
          <a:solidFill>
            <a:schemeClr val="bg1"/>
          </a:solidFill>
          <a:ln w="57150" cmpd="thickThin">
            <a:solidFill>
              <a:schemeClr val="tx1"/>
            </a:solidFill>
            <a:miter lim="800000"/>
            <a:headEnd/>
            <a:tailEnd/>
          </a:ln>
        </p:spPr>
        <p:txBody>
          <a:bodyPr>
            <a:spAutoFit/>
          </a:bodyPr>
          <a:lstStyle/>
          <a:p>
            <a:pPr algn="ctr">
              <a:spcBef>
                <a:spcPct val="50000"/>
              </a:spcBef>
            </a:pPr>
            <a:r>
              <a:rPr lang="en-US" sz="2800"/>
              <a:t>The Nazi racial stereotypical Aryan family reinforced in art. From a painting by Wolf Willrich.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5410200"/>
            <a:ext cx="7543800" cy="879475"/>
          </a:xfrm>
          <a:prstGeom prst="rect">
            <a:avLst/>
          </a:prstGeom>
          <a:solidFill>
            <a:schemeClr val="bg1"/>
          </a:solidFill>
          <a:ln w="57150" cmpd="thinThick">
            <a:solidFill>
              <a:schemeClr val="tx1"/>
            </a:solidFill>
            <a:miter lim="800000"/>
            <a:headEnd/>
            <a:tailEnd/>
          </a:ln>
        </p:spPr>
        <p:txBody>
          <a:bodyPr>
            <a:spAutoFit/>
          </a:bodyPr>
          <a:lstStyle/>
          <a:p>
            <a:pPr algn="ctr"/>
            <a:r>
              <a:rPr lang="en-US">
                <a:solidFill>
                  <a:srgbClr val="000000"/>
                </a:solidFill>
                <a:latin typeface="Berlin Sans FB Demi" pitchFamily="34" charset="0"/>
              </a:rPr>
              <a:t>A Jew trading with a Christian, from the </a:t>
            </a:r>
            <a:br>
              <a:rPr lang="en-US">
                <a:solidFill>
                  <a:srgbClr val="000000"/>
                </a:solidFill>
                <a:latin typeface="Berlin Sans FB Demi" pitchFamily="34" charset="0"/>
              </a:rPr>
            </a:br>
            <a:r>
              <a:rPr lang="en-US">
                <a:solidFill>
                  <a:srgbClr val="000000"/>
                </a:solidFill>
                <a:latin typeface="Berlin Sans FB Demi" pitchFamily="34" charset="0"/>
              </a:rPr>
              <a:t>Dresden Sachsenspiegel, 1220</a:t>
            </a:r>
            <a:endParaRPr lang="en-US">
              <a:latin typeface="Berlin Sans FB Demi" pitchFamily="34" charset="0"/>
            </a:endParaRPr>
          </a:p>
        </p:txBody>
      </p:sp>
      <p:pic>
        <p:nvPicPr>
          <p:cNvPr id="7171" name="Picture 3" descr="C:\Documents and Settings\Supervisor\Desktop\christ4.jpg"/>
          <p:cNvPicPr>
            <a:picLocks noChangeAspect="1" noChangeArrowheads="1"/>
          </p:cNvPicPr>
          <p:nvPr/>
        </p:nvPicPr>
        <p:blipFill>
          <a:blip r:embed="rId2" cstate="print"/>
          <a:srcRect/>
          <a:stretch>
            <a:fillRect/>
          </a:stretch>
        </p:blipFill>
        <p:spPr bwMode="auto">
          <a:xfrm>
            <a:off x="914400" y="914400"/>
            <a:ext cx="6877050" cy="4090988"/>
          </a:xfrm>
          <a:prstGeom prst="rect">
            <a:avLst/>
          </a:prstGeom>
          <a:noFill/>
          <a:ln w="28575">
            <a:solidFill>
              <a:srgbClr val="000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838200" y="533400"/>
            <a:ext cx="3482975" cy="5091113"/>
          </a:xfrm>
          <a:prstGeom prst="rect">
            <a:avLst/>
          </a:prstGeom>
          <a:noFill/>
          <a:ln w="38100">
            <a:solidFill>
              <a:schemeClr val="tx1"/>
            </a:solidFill>
            <a:miter lim="800000"/>
            <a:headEnd/>
            <a:tailEnd/>
          </a:ln>
        </p:spPr>
      </p:pic>
      <p:sp>
        <p:nvSpPr>
          <p:cNvPr id="9219" name="Rectangle 3"/>
          <p:cNvSpPr>
            <a:spLocks noChangeArrowheads="1"/>
          </p:cNvSpPr>
          <p:nvPr/>
        </p:nvSpPr>
        <p:spPr bwMode="auto">
          <a:xfrm>
            <a:off x="4419600" y="838200"/>
            <a:ext cx="4114800" cy="1857375"/>
          </a:xfrm>
          <a:prstGeom prst="rect">
            <a:avLst/>
          </a:prstGeom>
          <a:solidFill>
            <a:schemeClr val="bg1"/>
          </a:solidFill>
          <a:ln w="57150" cmpd="thickThin">
            <a:solidFill>
              <a:schemeClr val="tx1"/>
            </a:solidFill>
            <a:miter lim="800000"/>
            <a:headEnd/>
            <a:tailEnd/>
          </a:ln>
        </p:spPr>
        <p:txBody>
          <a:bodyPr>
            <a:spAutoFit/>
          </a:bodyPr>
          <a:lstStyle/>
          <a:p>
            <a:r>
              <a:rPr lang="en-US" sz="2800"/>
              <a:t>A Nazi racial hygienist measures the forehead of a young man to determine his "race", 1937 </a:t>
            </a:r>
          </a:p>
        </p:txBody>
      </p:sp>
      <p:sp>
        <p:nvSpPr>
          <p:cNvPr id="9220" name="Rectangle 4"/>
          <p:cNvSpPr>
            <a:spLocks noChangeArrowheads="1"/>
          </p:cNvSpPr>
          <p:nvPr/>
        </p:nvSpPr>
        <p:spPr bwMode="auto">
          <a:xfrm>
            <a:off x="838200" y="5715000"/>
            <a:ext cx="9144000" cy="366713"/>
          </a:xfrm>
          <a:prstGeom prst="rect">
            <a:avLst/>
          </a:prstGeom>
          <a:noFill/>
          <a:ln w="9525">
            <a:noFill/>
            <a:miter lim="800000"/>
            <a:headEnd/>
            <a:tailEnd/>
          </a:ln>
        </p:spPr>
        <p:txBody>
          <a:bodyPr>
            <a:spAutoFit/>
          </a:bodyPr>
          <a:lstStyle/>
          <a:p>
            <a:r>
              <a:rPr lang="en-US" sz="1800" i="1"/>
              <a:t>Courtesy of USHMM Photo Archives Washington, D.C.</a:t>
            </a:r>
            <a:r>
              <a:rPr lang="en-US" sz="18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105400" y="304800"/>
            <a:ext cx="3581400" cy="6108700"/>
          </a:xfrm>
          <a:prstGeom prst="rect">
            <a:avLst/>
          </a:prstGeom>
          <a:solidFill>
            <a:schemeClr val="bg1"/>
          </a:solidFill>
          <a:ln w="38100" cmpd="dbl">
            <a:solidFill>
              <a:schemeClr val="tx1"/>
            </a:solidFill>
            <a:miter lim="800000"/>
            <a:headEnd/>
            <a:tailEnd/>
          </a:ln>
        </p:spPr>
        <p:txBody>
          <a:bodyPr>
            <a:spAutoFit/>
          </a:bodyPr>
          <a:lstStyle/>
          <a:p>
            <a:r>
              <a:rPr lang="en-US" sz="2800"/>
              <a:t>“The Eternal Jew" is the most famous Jewish Nazi propaganda film. It depicts the Jews of Poland as corrupt, filthy, lazy, ugly, and perverse. They are an alien people which have taken over the world through their control of banking and commerce, yet which still live like animals. </a:t>
            </a:r>
          </a:p>
        </p:txBody>
      </p:sp>
      <p:pic>
        <p:nvPicPr>
          <p:cNvPr id="10243" name="Picture 3"/>
          <p:cNvPicPr>
            <a:picLocks noChangeAspect="1" noChangeArrowheads="1"/>
          </p:cNvPicPr>
          <p:nvPr/>
        </p:nvPicPr>
        <p:blipFill>
          <a:blip r:embed="rId2" cstate="print"/>
          <a:srcRect/>
          <a:stretch>
            <a:fillRect/>
          </a:stretch>
        </p:blipFill>
        <p:spPr bwMode="auto">
          <a:xfrm>
            <a:off x="228600" y="228600"/>
            <a:ext cx="4800600" cy="6019800"/>
          </a:xfrm>
          <a:prstGeom prst="rect">
            <a:avLst/>
          </a:prstGeom>
          <a:noFill/>
          <a:ln w="38100">
            <a:solidFill>
              <a:schemeClr val="tx1"/>
            </a:solidFill>
            <a:miter lim="800000"/>
            <a:headEnd/>
            <a:tailEnd/>
          </a:ln>
        </p:spPr>
      </p:pic>
      <p:sp>
        <p:nvSpPr>
          <p:cNvPr id="10244" name="Rectangle 4"/>
          <p:cNvSpPr>
            <a:spLocks noChangeArrowheads="1"/>
          </p:cNvSpPr>
          <p:nvPr/>
        </p:nvSpPr>
        <p:spPr bwMode="auto">
          <a:xfrm>
            <a:off x="5029200" y="6400800"/>
            <a:ext cx="3729038" cy="304800"/>
          </a:xfrm>
          <a:prstGeom prst="rect">
            <a:avLst/>
          </a:prstGeom>
          <a:noFill/>
          <a:ln w="9525">
            <a:noFill/>
            <a:miter lim="800000"/>
            <a:headEnd/>
            <a:tailEnd/>
          </a:ln>
        </p:spPr>
        <p:txBody>
          <a:bodyPr wrap="none">
            <a:spAutoFit/>
          </a:bodyPr>
          <a:lstStyle/>
          <a:p>
            <a:r>
              <a:rPr lang="en-US" sz="1400"/>
              <a:t>http://www.holocaust-history.org/der-ewige-jude/</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TotalTime>
  <Words>632</Words>
  <Application>Microsoft Office PowerPoint</Application>
  <PresentationFormat>On-screen Show (4:3)</PresentationFormat>
  <Paragraphs>68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Times New Roman</vt:lpstr>
      <vt:lpstr>Arial</vt:lpstr>
      <vt:lpstr>Calibri</vt:lpstr>
      <vt:lpstr>Lithograph</vt:lpstr>
      <vt:lpstr>Swiss911 XCm BT</vt:lpstr>
      <vt:lpstr>Tahoma</vt:lpstr>
      <vt:lpstr>Berlin Sans FB Demi</vt:lpstr>
      <vt:lpstr>Default Design</vt:lpstr>
      <vt:lpstr>Nazi  Racism</vt:lpstr>
      <vt:lpstr>Scientific Racism  Before 1933 &amp; Nazification (Bn)</vt:lpstr>
      <vt:lpstr>The Racial Players</vt:lpstr>
      <vt:lpstr>Jakob Graf  Heredity &amp; Racial Biology  for Students (1935)</vt:lpstr>
      <vt:lpstr>Slide 5</vt:lpstr>
      <vt:lpstr>Slide 6</vt:lpstr>
      <vt:lpstr>Slide 7</vt:lpstr>
      <vt:lpstr>Slide 8</vt:lpstr>
      <vt:lpstr>Slide 9</vt:lpstr>
      <vt:lpstr>Slide 10</vt:lpstr>
      <vt:lpstr>Slide 11</vt:lpstr>
      <vt:lpstr>Slide 12</vt:lpstr>
      <vt:lpstr>Activity</vt:lpstr>
      <vt:lpstr>NAZI or Victim ?</vt:lpstr>
      <vt:lpstr>NAZI or Victim ?</vt:lpstr>
      <vt:lpstr>NAZI or Victim ?</vt:lpstr>
      <vt:lpstr>NAZI or Victim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Nazi Racism</dc:title>
  <dc:creator>Supervosor</dc:creator>
  <cp:lastModifiedBy>Alex Ott</cp:lastModifiedBy>
  <cp:revision>27</cp:revision>
  <dcterms:created xsi:type="dcterms:W3CDTF">2006-07-25T16:34:39Z</dcterms:created>
  <dcterms:modified xsi:type="dcterms:W3CDTF">2016-02-08T23:43:12Z</dcterms:modified>
</cp:coreProperties>
</file>