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331" r:id="rId3"/>
    <p:sldId id="333" r:id="rId4"/>
    <p:sldId id="334" r:id="rId5"/>
    <p:sldId id="332" r:id="rId6"/>
    <p:sldId id="335" r:id="rId7"/>
    <p:sldId id="336" r:id="rId8"/>
    <p:sldId id="313" r:id="rId9"/>
    <p:sldId id="318" r:id="rId10"/>
    <p:sldId id="272" r:id="rId11"/>
    <p:sldId id="283" r:id="rId12"/>
    <p:sldId id="284" r:id="rId13"/>
    <p:sldId id="286" r:id="rId14"/>
  </p:sldIdLst>
  <p:sldSz cx="9144000" cy="6858000" type="screen4x3"/>
  <p:notesSz cx="6858000" cy="9144000"/>
  <p:embeddedFontLst>
    <p:embeddedFont>
      <p:font typeface="Elephant" pitchFamily="18" charset="0"/>
      <p:regular r:id="rId16"/>
      <p:italic r:id="rId17"/>
    </p:embeddedFont>
    <p:embeddedFont>
      <p:font typeface="BlackChancery"/>
      <p:regular r:id="rId18"/>
    </p:embeddedFont>
    <p:embeddedFont>
      <p:font typeface="Comic Sans MS" pitchFamily="66" charset="0"/>
      <p:regular r:id="rId19"/>
      <p:bold r:id="rId20"/>
    </p:embeddedFont>
    <p:embeddedFont>
      <p:font typeface="Monarchbats"/>
      <p:regular r:id="rId21"/>
    </p:embeddedFont>
  </p:embeddedFontLst>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4A7FF"/>
    <a:srgbClr val="FFFF00"/>
    <a:srgbClr val="B40000"/>
    <a:srgbClr val="FF4F4F"/>
    <a:srgbClr val="FF9900"/>
    <a:srgbClr val="00FF99"/>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94660"/>
  </p:normalViewPr>
  <p:slideViewPr>
    <p:cSldViewPr>
      <p:cViewPr varScale="1">
        <p:scale>
          <a:sx n="74" d="100"/>
          <a:sy n="74" d="100"/>
        </p:scale>
        <p:origin x="-79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22805-DF4C-44C2-8DEC-7709E4D22AA1}" type="doc">
      <dgm:prSet loTypeId="urn:microsoft.com/office/officeart/2005/8/layout/hProcess7" loCatId="list" qsTypeId="urn:microsoft.com/office/officeart/2005/8/quickstyle/simple1" qsCatId="simple" csTypeId="urn:microsoft.com/office/officeart/2005/8/colors/accent6_3" csCatId="accent6" phldr="1"/>
      <dgm:spPr/>
      <dgm:t>
        <a:bodyPr/>
        <a:lstStyle/>
        <a:p>
          <a:endParaRPr lang="en-US"/>
        </a:p>
      </dgm:t>
    </dgm:pt>
    <dgm:pt modelId="{6B5FBC1B-4437-43A9-B419-6A1E86B3DE68}">
      <dgm:prSet phldrT="[Text]"/>
      <dgm:spPr/>
      <dgm:t>
        <a:bodyPr/>
        <a:lstStyle/>
        <a:p>
          <a:r>
            <a:rPr lang="en-US" b="1" dirty="0" smtClean="0">
              <a:solidFill>
                <a:srgbClr val="FF0000"/>
              </a:solidFill>
              <a:effectLst>
                <a:outerShdw blurRad="38100" dist="38100" dir="2700000" algn="tl">
                  <a:srgbClr val="000000">
                    <a:alpha val="43137"/>
                  </a:srgbClr>
                </a:outerShdw>
              </a:effectLst>
            </a:rPr>
            <a:t>CHURCH</a:t>
          </a:r>
          <a:endParaRPr lang="en-US" b="1" dirty="0">
            <a:solidFill>
              <a:srgbClr val="FF0000"/>
            </a:solidFill>
            <a:effectLst>
              <a:outerShdw blurRad="38100" dist="38100" dir="2700000" algn="tl">
                <a:srgbClr val="000000">
                  <a:alpha val="43137"/>
                </a:srgbClr>
              </a:outerShdw>
            </a:effectLst>
          </a:endParaRPr>
        </a:p>
      </dgm:t>
    </dgm:pt>
    <dgm:pt modelId="{3326A58D-045D-4EB7-8885-8A94F78FC3CF}" type="parTrans" cxnId="{4ABF432B-F3EC-4F0A-80AE-08B8EED0FBD7}">
      <dgm:prSet/>
      <dgm:spPr/>
      <dgm:t>
        <a:bodyPr/>
        <a:lstStyle/>
        <a:p>
          <a:endParaRPr lang="en-US"/>
        </a:p>
      </dgm:t>
    </dgm:pt>
    <dgm:pt modelId="{77F5B4A7-1126-496A-9CEB-7F78C41A9816}" type="sibTrans" cxnId="{4ABF432B-F3EC-4F0A-80AE-08B8EED0FBD7}">
      <dgm:prSet/>
      <dgm:spPr/>
      <dgm:t>
        <a:bodyPr/>
        <a:lstStyle/>
        <a:p>
          <a:endParaRPr lang="en-US"/>
        </a:p>
      </dgm:t>
    </dgm:pt>
    <dgm:pt modelId="{9F96CF8D-BC38-4CB9-9208-92BA2E43EF24}">
      <dgm:prSet phldrT="[Text]"/>
      <dgm:spPr/>
      <dgm:t>
        <a:bodyPr/>
        <a:lstStyle/>
        <a:p>
          <a:r>
            <a:rPr lang="en-GB" dirty="0" smtClean="0">
              <a:effectLst/>
            </a:rPr>
            <a:t>John disagreed with the Pope about how to run the Church.  From 1208 until 1213, the Pope banned all church services in England and English people feared that they would all go to HELL!  Some Church leaders blamed John for the trouble</a:t>
          </a:r>
          <a:endParaRPr lang="en-US" dirty="0"/>
        </a:p>
      </dgm:t>
    </dgm:pt>
    <dgm:pt modelId="{2E937C85-C8A5-4BC7-8593-1E26D3F3EB70}" type="parTrans" cxnId="{4A3707FF-3DCC-46F3-8422-23D80090F5E2}">
      <dgm:prSet/>
      <dgm:spPr/>
      <dgm:t>
        <a:bodyPr/>
        <a:lstStyle/>
        <a:p>
          <a:endParaRPr lang="en-US"/>
        </a:p>
      </dgm:t>
    </dgm:pt>
    <dgm:pt modelId="{2A72543F-950B-4263-AAE5-53B28308304B}" type="sibTrans" cxnId="{4A3707FF-3DCC-46F3-8422-23D80090F5E2}">
      <dgm:prSet/>
      <dgm:spPr/>
      <dgm:t>
        <a:bodyPr/>
        <a:lstStyle/>
        <a:p>
          <a:endParaRPr lang="en-US"/>
        </a:p>
      </dgm:t>
    </dgm:pt>
    <dgm:pt modelId="{2B8C714E-405C-4A08-8857-5D98F4CB4D2D}">
      <dgm:prSet phldrT="[Text]"/>
      <dgm:spPr/>
      <dgm:t>
        <a:bodyPr/>
        <a:lstStyle/>
        <a:p>
          <a:r>
            <a:rPr lang="en-US" b="1" dirty="0" smtClean="0">
              <a:solidFill>
                <a:srgbClr val="FF0000"/>
              </a:solidFill>
              <a:effectLst>
                <a:outerShdw blurRad="38100" dist="38100" dir="2700000" algn="tl">
                  <a:srgbClr val="000000">
                    <a:alpha val="43137"/>
                  </a:srgbClr>
                </a:outerShdw>
              </a:effectLst>
            </a:rPr>
            <a:t>LOST  WARS</a:t>
          </a:r>
          <a:endParaRPr lang="en-US" b="1" dirty="0">
            <a:solidFill>
              <a:srgbClr val="FF0000"/>
            </a:solidFill>
            <a:effectLst>
              <a:outerShdw blurRad="38100" dist="38100" dir="2700000" algn="tl">
                <a:srgbClr val="000000">
                  <a:alpha val="43137"/>
                </a:srgbClr>
              </a:outerShdw>
            </a:effectLst>
          </a:endParaRPr>
        </a:p>
      </dgm:t>
    </dgm:pt>
    <dgm:pt modelId="{932C1EAC-04A1-4C57-8C19-93A165313AFD}" type="parTrans" cxnId="{70138D90-5365-4BAB-AB52-2A582ADEB5EC}">
      <dgm:prSet/>
      <dgm:spPr/>
      <dgm:t>
        <a:bodyPr/>
        <a:lstStyle/>
        <a:p>
          <a:endParaRPr lang="en-US"/>
        </a:p>
      </dgm:t>
    </dgm:pt>
    <dgm:pt modelId="{848019F5-026A-486A-B94C-F0DAC0D9447A}" type="sibTrans" cxnId="{70138D90-5365-4BAB-AB52-2A582ADEB5EC}">
      <dgm:prSet/>
      <dgm:spPr/>
      <dgm:t>
        <a:bodyPr/>
        <a:lstStyle/>
        <a:p>
          <a:endParaRPr lang="en-US"/>
        </a:p>
      </dgm:t>
    </dgm:pt>
    <dgm:pt modelId="{69A663E2-3971-4151-9A8F-CF711E04BF8B}">
      <dgm:prSet phldrT="[Text]" custT="1"/>
      <dgm:spPr/>
      <dgm:t>
        <a:bodyPr/>
        <a:lstStyle/>
        <a:p>
          <a:r>
            <a:rPr lang="en-GB" sz="2800" dirty="0" smtClean="0">
              <a:effectLst/>
            </a:rPr>
            <a:t>John went to war twice against the French king.  His army was badly beaten both times.  He lost almost all the land that his father had gained in France!</a:t>
          </a:r>
          <a:endParaRPr lang="en-US" sz="2800" dirty="0"/>
        </a:p>
      </dgm:t>
    </dgm:pt>
    <dgm:pt modelId="{E2C9DF41-5C94-4985-BAC2-62735776F307}" type="parTrans" cxnId="{8F2FDBBA-1A1B-4264-A195-E4D7E5D98501}">
      <dgm:prSet/>
      <dgm:spPr/>
      <dgm:t>
        <a:bodyPr/>
        <a:lstStyle/>
        <a:p>
          <a:endParaRPr lang="en-US"/>
        </a:p>
      </dgm:t>
    </dgm:pt>
    <dgm:pt modelId="{4BA74870-FF1C-4C86-9AE5-1F3824B8C4F0}" type="sibTrans" cxnId="{8F2FDBBA-1A1B-4264-A195-E4D7E5D98501}">
      <dgm:prSet/>
      <dgm:spPr/>
      <dgm:t>
        <a:bodyPr/>
        <a:lstStyle/>
        <a:p>
          <a:endParaRPr lang="en-US"/>
        </a:p>
      </dgm:t>
    </dgm:pt>
    <dgm:pt modelId="{9D7112C1-4550-4EC6-8B05-9524353865F9}">
      <dgm:prSet phldrT="[Text]"/>
      <dgm:spPr/>
      <dgm:t>
        <a:bodyPr/>
        <a:lstStyle/>
        <a:p>
          <a:r>
            <a:rPr lang="en-US" b="1" dirty="0" smtClean="0">
              <a:solidFill>
                <a:srgbClr val="FF0000"/>
              </a:solidFill>
              <a:effectLst>
                <a:outerShdw blurRad="38100" dist="38100" dir="2700000" algn="tl">
                  <a:srgbClr val="000000">
                    <a:alpha val="43137"/>
                  </a:srgbClr>
                </a:outerShdw>
              </a:effectLst>
            </a:rPr>
            <a:t>RAISED TAXES</a:t>
          </a:r>
          <a:endParaRPr lang="en-US" b="1" dirty="0">
            <a:solidFill>
              <a:srgbClr val="FF0000"/>
            </a:solidFill>
            <a:effectLst>
              <a:outerShdw blurRad="38100" dist="38100" dir="2700000" algn="tl">
                <a:srgbClr val="000000">
                  <a:alpha val="43137"/>
                </a:srgbClr>
              </a:outerShdw>
            </a:effectLst>
          </a:endParaRPr>
        </a:p>
      </dgm:t>
    </dgm:pt>
    <dgm:pt modelId="{0DC4E665-D7B5-4759-81A0-3F45CCEB1135}" type="parTrans" cxnId="{3EA6697F-1ABD-4271-991C-E5E08DD75B84}">
      <dgm:prSet/>
      <dgm:spPr/>
      <dgm:t>
        <a:bodyPr/>
        <a:lstStyle/>
        <a:p>
          <a:endParaRPr lang="en-US"/>
        </a:p>
      </dgm:t>
    </dgm:pt>
    <dgm:pt modelId="{195F77C0-AE27-4067-8EFD-D6B89D552F85}" type="sibTrans" cxnId="{3EA6697F-1ABD-4271-991C-E5E08DD75B84}">
      <dgm:prSet/>
      <dgm:spPr/>
      <dgm:t>
        <a:bodyPr/>
        <a:lstStyle/>
        <a:p>
          <a:endParaRPr lang="en-US"/>
        </a:p>
      </dgm:t>
    </dgm:pt>
    <dgm:pt modelId="{5AEAE15F-0F9F-4057-9BA7-A5DC899C0BBE}">
      <dgm:prSet phldrT="[Text]" custT="1"/>
      <dgm:spPr/>
      <dgm:t>
        <a:bodyPr/>
        <a:lstStyle/>
        <a:p>
          <a:r>
            <a:rPr lang="en-GB" sz="2800" dirty="0" smtClean="0">
              <a:effectLst/>
            </a:rPr>
            <a:t>John raised taxes in England to pay for the wars.  This upset his BARONS!  He ordered them to pay far more tax than earlier kings had done!</a:t>
          </a:r>
          <a:endParaRPr lang="en-US" sz="2800" dirty="0"/>
        </a:p>
      </dgm:t>
    </dgm:pt>
    <dgm:pt modelId="{4F9877D0-3F9D-4241-A7B9-0FEA0F7058CC}" type="parTrans" cxnId="{09A07605-6447-44D8-BD17-C8556184C9AE}">
      <dgm:prSet/>
      <dgm:spPr/>
      <dgm:t>
        <a:bodyPr/>
        <a:lstStyle/>
        <a:p>
          <a:endParaRPr lang="en-US"/>
        </a:p>
      </dgm:t>
    </dgm:pt>
    <dgm:pt modelId="{84ACCE0C-8618-41D8-957A-75C614EA6BD4}" type="sibTrans" cxnId="{09A07605-6447-44D8-BD17-C8556184C9AE}">
      <dgm:prSet/>
      <dgm:spPr/>
      <dgm:t>
        <a:bodyPr/>
        <a:lstStyle/>
        <a:p>
          <a:endParaRPr lang="en-US"/>
        </a:p>
      </dgm:t>
    </dgm:pt>
    <dgm:pt modelId="{C6D7D0BA-F3DB-4796-98C8-852384D0AFE1}" type="pres">
      <dgm:prSet presAssocID="{5AB22805-DF4C-44C2-8DEC-7709E4D22AA1}" presName="Name0" presStyleCnt="0">
        <dgm:presLayoutVars>
          <dgm:dir/>
          <dgm:animLvl val="lvl"/>
          <dgm:resizeHandles val="exact"/>
        </dgm:presLayoutVars>
      </dgm:prSet>
      <dgm:spPr/>
      <dgm:t>
        <a:bodyPr/>
        <a:lstStyle/>
        <a:p>
          <a:endParaRPr lang="en-US"/>
        </a:p>
      </dgm:t>
    </dgm:pt>
    <dgm:pt modelId="{51CFC9D8-9DAE-40FC-B027-6ECF84E6549A}" type="pres">
      <dgm:prSet presAssocID="{6B5FBC1B-4437-43A9-B419-6A1E86B3DE68}" presName="compositeNode" presStyleCnt="0">
        <dgm:presLayoutVars>
          <dgm:bulletEnabled val="1"/>
        </dgm:presLayoutVars>
      </dgm:prSet>
      <dgm:spPr/>
    </dgm:pt>
    <dgm:pt modelId="{7249CD1A-E083-4D98-8BE8-15AB4B3D5EB0}" type="pres">
      <dgm:prSet presAssocID="{6B5FBC1B-4437-43A9-B419-6A1E86B3DE68}" presName="bgRect" presStyleLbl="node1" presStyleIdx="0" presStyleCnt="3" custScaleY="149994"/>
      <dgm:spPr/>
      <dgm:t>
        <a:bodyPr/>
        <a:lstStyle/>
        <a:p>
          <a:endParaRPr lang="en-US"/>
        </a:p>
      </dgm:t>
    </dgm:pt>
    <dgm:pt modelId="{E144C4D5-0C4B-4C20-8CB9-3BC1542B1A58}" type="pres">
      <dgm:prSet presAssocID="{6B5FBC1B-4437-43A9-B419-6A1E86B3DE68}" presName="parentNode" presStyleLbl="node1" presStyleIdx="0" presStyleCnt="3">
        <dgm:presLayoutVars>
          <dgm:chMax val="0"/>
          <dgm:bulletEnabled val="1"/>
        </dgm:presLayoutVars>
      </dgm:prSet>
      <dgm:spPr/>
      <dgm:t>
        <a:bodyPr/>
        <a:lstStyle/>
        <a:p>
          <a:endParaRPr lang="en-US"/>
        </a:p>
      </dgm:t>
    </dgm:pt>
    <dgm:pt modelId="{0E310048-B303-4CE7-A3CD-06206801C970}" type="pres">
      <dgm:prSet presAssocID="{6B5FBC1B-4437-43A9-B419-6A1E86B3DE68}" presName="childNode" presStyleLbl="node1" presStyleIdx="0" presStyleCnt="3">
        <dgm:presLayoutVars>
          <dgm:bulletEnabled val="1"/>
        </dgm:presLayoutVars>
      </dgm:prSet>
      <dgm:spPr/>
      <dgm:t>
        <a:bodyPr/>
        <a:lstStyle/>
        <a:p>
          <a:endParaRPr lang="en-US"/>
        </a:p>
      </dgm:t>
    </dgm:pt>
    <dgm:pt modelId="{04391DE1-351E-425E-8B39-BDE42AE40346}" type="pres">
      <dgm:prSet presAssocID="{77F5B4A7-1126-496A-9CEB-7F78C41A9816}" presName="hSp" presStyleCnt="0"/>
      <dgm:spPr/>
    </dgm:pt>
    <dgm:pt modelId="{5AC63F5F-6D04-44BF-BF74-C9FCCFEB962A}" type="pres">
      <dgm:prSet presAssocID="{77F5B4A7-1126-496A-9CEB-7F78C41A9816}" presName="vProcSp" presStyleCnt="0"/>
      <dgm:spPr/>
    </dgm:pt>
    <dgm:pt modelId="{407C1711-ABB0-4CE9-928E-58732C29BF79}" type="pres">
      <dgm:prSet presAssocID="{77F5B4A7-1126-496A-9CEB-7F78C41A9816}" presName="vSp1" presStyleCnt="0"/>
      <dgm:spPr/>
    </dgm:pt>
    <dgm:pt modelId="{1820F74F-D7D1-4F7A-9006-0D6E72D784C2}" type="pres">
      <dgm:prSet presAssocID="{77F5B4A7-1126-496A-9CEB-7F78C41A9816}" presName="simulatedConn" presStyleLbl="solidFgAcc1" presStyleIdx="0" presStyleCnt="2" custLinFactY="80890" custLinFactNeighborX="-8219" custLinFactNeighborY="100000"/>
      <dgm:spPr/>
    </dgm:pt>
    <dgm:pt modelId="{43A01B75-6771-4089-88B3-E3C340B3F152}" type="pres">
      <dgm:prSet presAssocID="{77F5B4A7-1126-496A-9CEB-7F78C41A9816}" presName="vSp2" presStyleCnt="0"/>
      <dgm:spPr/>
    </dgm:pt>
    <dgm:pt modelId="{BF341E90-4EF7-49C3-8751-FC56E42B6D97}" type="pres">
      <dgm:prSet presAssocID="{77F5B4A7-1126-496A-9CEB-7F78C41A9816}" presName="sibTrans" presStyleCnt="0"/>
      <dgm:spPr/>
    </dgm:pt>
    <dgm:pt modelId="{BBD1B8DC-51B6-4DF4-9351-BEBBC08C1274}" type="pres">
      <dgm:prSet presAssocID="{2B8C714E-405C-4A08-8857-5D98F4CB4D2D}" presName="compositeNode" presStyleCnt="0">
        <dgm:presLayoutVars>
          <dgm:bulletEnabled val="1"/>
        </dgm:presLayoutVars>
      </dgm:prSet>
      <dgm:spPr/>
    </dgm:pt>
    <dgm:pt modelId="{39B2436B-D4B0-4B4F-825F-286B1D7352C4}" type="pres">
      <dgm:prSet presAssocID="{2B8C714E-405C-4A08-8857-5D98F4CB4D2D}" presName="bgRect" presStyleLbl="node1" presStyleIdx="1" presStyleCnt="3" custScaleY="154405" custLinFactNeighborX="-292" custLinFactNeighborY="0"/>
      <dgm:spPr/>
      <dgm:t>
        <a:bodyPr/>
        <a:lstStyle/>
        <a:p>
          <a:endParaRPr lang="en-US"/>
        </a:p>
      </dgm:t>
    </dgm:pt>
    <dgm:pt modelId="{94832987-F4AA-42AE-A988-DFB19D6B97A4}" type="pres">
      <dgm:prSet presAssocID="{2B8C714E-405C-4A08-8857-5D98F4CB4D2D}" presName="parentNode" presStyleLbl="node1" presStyleIdx="1" presStyleCnt="3">
        <dgm:presLayoutVars>
          <dgm:chMax val="0"/>
          <dgm:bulletEnabled val="1"/>
        </dgm:presLayoutVars>
      </dgm:prSet>
      <dgm:spPr/>
      <dgm:t>
        <a:bodyPr/>
        <a:lstStyle/>
        <a:p>
          <a:endParaRPr lang="en-US"/>
        </a:p>
      </dgm:t>
    </dgm:pt>
    <dgm:pt modelId="{C093E922-673D-4A3A-93EC-D7DCF03AF8C8}" type="pres">
      <dgm:prSet presAssocID="{2B8C714E-405C-4A08-8857-5D98F4CB4D2D}" presName="childNode" presStyleLbl="node1" presStyleIdx="1" presStyleCnt="3">
        <dgm:presLayoutVars>
          <dgm:bulletEnabled val="1"/>
        </dgm:presLayoutVars>
      </dgm:prSet>
      <dgm:spPr/>
      <dgm:t>
        <a:bodyPr/>
        <a:lstStyle/>
        <a:p>
          <a:endParaRPr lang="en-US"/>
        </a:p>
      </dgm:t>
    </dgm:pt>
    <dgm:pt modelId="{122C7FEF-897C-417E-B960-2CA91C8AFE83}" type="pres">
      <dgm:prSet presAssocID="{848019F5-026A-486A-B94C-F0DAC0D9447A}" presName="hSp" presStyleCnt="0"/>
      <dgm:spPr/>
    </dgm:pt>
    <dgm:pt modelId="{E8FECB23-8186-4011-A260-FB36E5F44DDA}" type="pres">
      <dgm:prSet presAssocID="{848019F5-026A-486A-B94C-F0DAC0D9447A}" presName="vProcSp" presStyleCnt="0"/>
      <dgm:spPr/>
    </dgm:pt>
    <dgm:pt modelId="{2DAC379A-E087-40E6-ABE6-D35ECA4EE8E6}" type="pres">
      <dgm:prSet presAssocID="{848019F5-026A-486A-B94C-F0DAC0D9447A}" presName="vSp1" presStyleCnt="0"/>
      <dgm:spPr/>
    </dgm:pt>
    <dgm:pt modelId="{A451B51E-D166-4313-AA0C-4589EC4D9885}" type="pres">
      <dgm:prSet presAssocID="{848019F5-026A-486A-B94C-F0DAC0D9447A}" presName="simulatedConn" presStyleLbl="solidFgAcc1" presStyleIdx="1" presStyleCnt="2" custLinFactY="95910" custLinFactNeighborX="-10012" custLinFactNeighborY="100000"/>
      <dgm:spPr/>
    </dgm:pt>
    <dgm:pt modelId="{79F0D104-6E42-4108-BED1-8AB0C870BC65}" type="pres">
      <dgm:prSet presAssocID="{848019F5-026A-486A-B94C-F0DAC0D9447A}" presName="vSp2" presStyleCnt="0"/>
      <dgm:spPr/>
    </dgm:pt>
    <dgm:pt modelId="{078424E3-4E62-4599-B08D-FB7FF5D707E3}" type="pres">
      <dgm:prSet presAssocID="{848019F5-026A-486A-B94C-F0DAC0D9447A}" presName="sibTrans" presStyleCnt="0"/>
      <dgm:spPr/>
    </dgm:pt>
    <dgm:pt modelId="{2CDC5A2E-BF1F-4982-8B64-037D157389A8}" type="pres">
      <dgm:prSet presAssocID="{9D7112C1-4550-4EC6-8B05-9524353865F9}" presName="compositeNode" presStyleCnt="0">
        <dgm:presLayoutVars>
          <dgm:bulletEnabled val="1"/>
        </dgm:presLayoutVars>
      </dgm:prSet>
      <dgm:spPr/>
    </dgm:pt>
    <dgm:pt modelId="{C88A823C-B783-41C9-9B20-2225400C1775}" type="pres">
      <dgm:prSet presAssocID="{9D7112C1-4550-4EC6-8B05-9524353865F9}" presName="bgRect" presStyleLbl="node1" presStyleIdx="2" presStyleCnt="3" custScaleY="158817"/>
      <dgm:spPr/>
      <dgm:t>
        <a:bodyPr/>
        <a:lstStyle/>
        <a:p>
          <a:endParaRPr lang="en-US"/>
        </a:p>
      </dgm:t>
    </dgm:pt>
    <dgm:pt modelId="{DA1AEC61-8867-4F86-9CFF-02A9ACFE59D8}" type="pres">
      <dgm:prSet presAssocID="{9D7112C1-4550-4EC6-8B05-9524353865F9}" presName="parentNode" presStyleLbl="node1" presStyleIdx="2" presStyleCnt="3">
        <dgm:presLayoutVars>
          <dgm:chMax val="0"/>
          <dgm:bulletEnabled val="1"/>
        </dgm:presLayoutVars>
      </dgm:prSet>
      <dgm:spPr/>
      <dgm:t>
        <a:bodyPr/>
        <a:lstStyle/>
        <a:p>
          <a:endParaRPr lang="en-US"/>
        </a:p>
      </dgm:t>
    </dgm:pt>
    <dgm:pt modelId="{126F6D30-76CE-4FF1-A0F5-270D9BB0116F}" type="pres">
      <dgm:prSet presAssocID="{9D7112C1-4550-4EC6-8B05-9524353865F9}" presName="childNode" presStyleLbl="node1" presStyleIdx="2" presStyleCnt="3">
        <dgm:presLayoutVars>
          <dgm:bulletEnabled val="1"/>
        </dgm:presLayoutVars>
      </dgm:prSet>
      <dgm:spPr/>
      <dgm:t>
        <a:bodyPr/>
        <a:lstStyle/>
        <a:p>
          <a:endParaRPr lang="en-US"/>
        </a:p>
      </dgm:t>
    </dgm:pt>
  </dgm:ptLst>
  <dgm:cxnLst>
    <dgm:cxn modelId="{1C0669EF-FA86-4157-8839-A97C9E208A52}" type="presOf" srcId="{6B5FBC1B-4437-43A9-B419-6A1E86B3DE68}" destId="{E144C4D5-0C4B-4C20-8CB9-3BC1542B1A58}" srcOrd="1" destOrd="0" presId="urn:microsoft.com/office/officeart/2005/8/layout/hProcess7"/>
    <dgm:cxn modelId="{4ABF432B-F3EC-4F0A-80AE-08B8EED0FBD7}" srcId="{5AB22805-DF4C-44C2-8DEC-7709E4D22AA1}" destId="{6B5FBC1B-4437-43A9-B419-6A1E86B3DE68}" srcOrd="0" destOrd="0" parTransId="{3326A58D-045D-4EB7-8885-8A94F78FC3CF}" sibTransId="{77F5B4A7-1126-496A-9CEB-7F78C41A9816}"/>
    <dgm:cxn modelId="{A62D9E2B-36C0-410C-8635-B428C338BDE7}" type="presOf" srcId="{5AEAE15F-0F9F-4057-9BA7-A5DC899C0BBE}" destId="{126F6D30-76CE-4FF1-A0F5-270D9BB0116F}" srcOrd="0" destOrd="0" presId="urn:microsoft.com/office/officeart/2005/8/layout/hProcess7"/>
    <dgm:cxn modelId="{5AFA969A-9D8D-4B7C-9F12-9D8B95536E01}" type="presOf" srcId="{69A663E2-3971-4151-9A8F-CF711E04BF8B}" destId="{C093E922-673D-4A3A-93EC-D7DCF03AF8C8}" srcOrd="0" destOrd="0" presId="urn:microsoft.com/office/officeart/2005/8/layout/hProcess7"/>
    <dgm:cxn modelId="{8F2FDBBA-1A1B-4264-A195-E4D7E5D98501}" srcId="{2B8C714E-405C-4A08-8857-5D98F4CB4D2D}" destId="{69A663E2-3971-4151-9A8F-CF711E04BF8B}" srcOrd="0" destOrd="0" parTransId="{E2C9DF41-5C94-4985-BAC2-62735776F307}" sibTransId="{4BA74870-FF1C-4C86-9AE5-1F3824B8C4F0}"/>
    <dgm:cxn modelId="{220611DF-5494-4EBA-AF2E-46C2B9034249}" type="presOf" srcId="{6B5FBC1B-4437-43A9-B419-6A1E86B3DE68}" destId="{7249CD1A-E083-4D98-8BE8-15AB4B3D5EB0}" srcOrd="0" destOrd="0" presId="urn:microsoft.com/office/officeart/2005/8/layout/hProcess7"/>
    <dgm:cxn modelId="{53F5EDC3-BEC4-484B-BD82-6E6F5A40B514}" type="presOf" srcId="{2B8C714E-405C-4A08-8857-5D98F4CB4D2D}" destId="{94832987-F4AA-42AE-A988-DFB19D6B97A4}" srcOrd="1" destOrd="0" presId="urn:microsoft.com/office/officeart/2005/8/layout/hProcess7"/>
    <dgm:cxn modelId="{FE438169-7CEF-4CFD-870D-4AB8D2397884}" type="presOf" srcId="{9D7112C1-4550-4EC6-8B05-9524353865F9}" destId="{C88A823C-B783-41C9-9B20-2225400C1775}" srcOrd="0" destOrd="0" presId="urn:microsoft.com/office/officeart/2005/8/layout/hProcess7"/>
    <dgm:cxn modelId="{227A4E4A-9F7B-4091-BCB1-77CBCED5CD46}" type="presOf" srcId="{9F96CF8D-BC38-4CB9-9208-92BA2E43EF24}" destId="{0E310048-B303-4CE7-A3CD-06206801C970}" srcOrd="0" destOrd="0" presId="urn:microsoft.com/office/officeart/2005/8/layout/hProcess7"/>
    <dgm:cxn modelId="{09A07605-6447-44D8-BD17-C8556184C9AE}" srcId="{9D7112C1-4550-4EC6-8B05-9524353865F9}" destId="{5AEAE15F-0F9F-4057-9BA7-A5DC899C0BBE}" srcOrd="0" destOrd="0" parTransId="{4F9877D0-3F9D-4241-A7B9-0FEA0F7058CC}" sibTransId="{84ACCE0C-8618-41D8-957A-75C614EA6BD4}"/>
    <dgm:cxn modelId="{B1B7ED66-303A-4C3B-8200-17202ECE7082}" type="presOf" srcId="{9D7112C1-4550-4EC6-8B05-9524353865F9}" destId="{DA1AEC61-8867-4F86-9CFF-02A9ACFE59D8}" srcOrd="1" destOrd="0" presId="urn:microsoft.com/office/officeart/2005/8/layout/hProcess7"/>
    <dgm:cxn modelId="{F0581F25-33DE-4FC0-ABF9-5B1E501C3086}" type="presOf" srcId="{5AB22805-DF4C-44C2-8DEC-7709E4D22AA1}" destId="{C6D7D0BA-F3DB-4796-98C8-852384D0AFE1}" srcOrd="0" destOrd="0" presId="urn:microsoft.com/office/officeart/2005/8/layout/hProcess7"/>
    <dgm:cxn modelId="{3EA6697F-1ABD-4271-991C-E5E08DD75B84}" srcId="{5AB22805-DF4C-44C2-8DEC-7709E4D22AA1}" destId="{9D7112C1-4550-4EC6-8B05-9524353865F9}" srcOrd="2" destOrd="0" parTransId="{0DC4E665-D7B5-4759-81A0-3F45CCEB1135}" sibTransId="{195F77C0-AE27-4067-8EFD-D6B89D552F85}"/>
    <dgm:cxn modelId="{13992A00-7EEF-4964-AB3E-D391F1E6EA0B}" type="presOf" srcId="{2B8C714E-405C-4A08-8857-5D98F4CB4D2D}" destId="{39B2436B-D4B0-4B4F-825F-286B1D7352C4}" srcOrd="0" destOrd="0" presId="urn:microsoft.com/office/officeart/2005/8/layout/hProcess7"/>
    <dgm:cxn modelId="{4A3707FF-3DCC-46F3-8422-23D80090F5E2}" srcId="{6B5FBC1B-4437-43A9-B419-6A1E86B3DE68}" destId="{9F96CF8D-BC38-4CB9-9208-92BA2E43EF24}" srcOrd="0" destOrd="0" parTransId="{2E937C85-C8A5-4BC7-8593-1E26D3F3EB70}" sibTransId="{2A72543F-950B-4263-AAE5-53B28308304B}"/>
    <dgm:cxn modelId="{70138D90-5365-4BAB-AB52-2A582ADEB5EC}" srcId="{5AB22805-DF4C-44C2-8DEC-7709E4D22AA1}" destId="{2B8C714E-405C-4A08-8857-5D98F4CB4D2D}" srcOrd="1" destOrd="0" parTransId="{932C1EAC-04A1-4C57-8C19-93A165313AFD}" sibTransId="{848019F5-026A-486A-B94C-F0DAC0D9447A}"/>
    <dgm:cxn modelId="{10F6C622-399A-4ACC-8CBC-DE491450B49D}" type="presParOf" srcId="{C6D7D0BA-F3DB-4796-98C8-852384D0AFE1}" destId="{51CFC9D8-9DAE-40FC-B027-6ECF84E6549A}" srcOrd="0" destOrd="0" presId="urn:microsoft.com/office/officeart/2005/8/layout/hProcess7"/>
    <dgm:cxn modelId="{7468F87E-F696-4B89-B4B4-1C8C0D5CB77C}" type="presParOf" srcId="{51CFC9D8-9DAE-40FC-B027-6ECF84E6549A}" destId="{7249CD1A-E083-4D98-8BE8-15AB4B3D5EB0}" srcOrd="0" destOrd="0" presId="urn:microsoft.com/office/officeart/2005/8/layout/hProcess7"/>
    <dgm:cxn modelId="{7BE601B6-A5C5-4104-BCD9-1EAF96A141AE}" type="presParOf" srcId="{51CFC9D8-9DAE-40FC-B027-6ECF84E6549A}" destId="{E144C4D5-0C4B-4C20-8CB9-3BC1542B1A58}" srcOrd="1" destOrd="0" presId="urn:microsoft.com/office/officeart/2005/8/layout/hProcess7"/>
    <dgm:cxn modelId="{FE334A4F-B1F6-42FA-B0B1-2FADB25BDFB5}" type="presParOf" srcId="{51CFC9D8-9DAE-40FC-B027-6ECF84E6549A}" destId="{0E310048-B303-4CE7-A3CD-06206801C970}" srcOrd="2" destOrd="0" presId="urn:microsoft.com/office/officeart/2005/8/layout/hProcess7"/>
    <dgm:cxn modelId="{ACFBA7D7-9F4E-4D43-B9AD-5908C3500D18}" type="presParOf" srcId="{C6D7D0BA-F3DB-4796-98C8-852384D0AFE1}" destId="{04391DE1-351E-425E-8B39-BDE42AE40346}" srcOrd="1" destOrd="0" presId="urn:microsoft.com/office/officeart/2005/8/layout/hProcess7"/>
    <dgm:cxn modelId="{332643A8-96D9-434B-B041-BF92EA2CA934}" type="presParOf" srcId="{C6D7D0BA-F3DB-4796-98C8-852384D0AFE1}" destId="{5AC63F5F-6D04-44BF-BF74-C9FCCFEB962A}" srcOrd="2" destOrd="0" presId="urn:microsoft.com/office/officeart/2005/8/layout/hProcess7"/>
    <dgm:cxn modelId="{02223A5C-630D-497E-8E9F-F950388EB0CB}" type="presParOf" srcId="{5AC63F5F-6D04-44BF-BF74-C9FCCFEB962A}" destId="{407C1711-ABB0-4CE9-928E-58732C29BF79}" srcOrd="0" destOrd="0" presId="urn:microsoft.com/office/officeart/2005/8/layout/hProcess7"/>
    <dgm:cxn modelId="{53D0EA9C-D227-40A7-9707-ED300EF1AA72}" type="presParOf" srcId="{5AC63F5F-6D04-44BF-BF74-C9FCCFEB962A}" destId="{1820F74F-D7D1-4F7A-9006-0D6E72D784C2}" srcOrd="1" destOrd="0" presId="urn:microsoft.com/office/officeart/2005/8/layout/hProcess7"/>
    <dgm:cxn modelId="{2E2CD29C-2C82-40B8-ADCC-D6A7CC8187E4}" type="presParOf" srcId="{5AC63F5F-6D04-44BF-BF74-C9FCCFEB962A}" destId="{43A01B75-6771-4089-88B3-E3C340B3F152}" srcOrd="2" destOrd="0" presId="urn:microsoft.com/office/officeart/2005/8/layout/hProcess7"/>
    <dgm:cxn modelId="{140C7D73-CB02-47B9-B5FF-DADA12FE0353}" type="presParOf" srcId="{C6D7D0BA-F3DB-4796-98C8-852384D0AFE1}" destId="{BF341E90-4EF7-49C3-8751-FC56E42B6D97}" srcOrd="3" destOrd="0" presId="urn:microsoft.com/office/officeart/2005/8/layout/hProcess7"/>
    <dgm:cxn modelId="{34D98C41-D537-409F-BF3D-2AF12DD39E57}" type="presParOf" srcId="{C6D7D0BA-F3DB-4796-98C8-852384D0AFE1}" destId="{BBD1B8DC-51B6-4DF4-9351-BEBBC08C1274}" srcOrd="4" destOrd="0" presId="urn:microsoft.com/office/officeart/2005/8/layout/hProcess7"/>
    <dgm:cxn modelId="{235F2F75-9792-44ED-B177-8A7B8BA3DFE2}" type="presParOf" srcId="{BBD1B8DC-51B6-4DF4-9351-BEBBC08C1274}" destId="{39B2436B-D4B0-4B4F-825F-286B1D7352C4}" srcOrd="0" destOrd="0" presId="urn:microsoft.com/office/officeart/2005/8/layout/hProcess7"/>
    <dgm:cxn modelId="{9F77BAB5-B468-4311-9336-D734A1983F0E}" type="presParOf" srcId="{BBD1B8DC-51B6-4DF4-9351-BEBBC08C1274}" destId="{94832987-F4AA-42AE-A988-DFB19D6B97A4}" srcOrd="1" destOrd="0" presId="urn:microsoft.com/office/officeart/2005/8/layout/hProcess7"/>
    <dgm:cxn modelId="{C6E62E87-0FB3-4026-BFB4-B49AB21973E2}" type="presParOf" srcId="{BBD1B8DC-51B6-4DF4-9351-BEBBC08C1274}" destId="{C093E922-673D-4A3A-93EC-D7DCF03AF8C8}" srcOrd="2" destOrd="0" presId="urn:microsoft.com/office/officeart/2005/8/layout/hProcess7"/>
    <dgm:cxn modelId="{90BDC336-7347-4209-A985-65314A2F8C40}" type="presParOf" srcId="{C6D7D0BA-F3DB-4796-98C8-852384D0AFE1}" destId="{122C7FEF-897C-417E-B960-2CA91C8AFE83}" srcOrd="5" destOrd="0" presId="urn:microsoft.com/office/officeart/2005/8/layout/hProcess7"/>
    <dgm:cxn modelId="{D939393C-699B-490C-9C85-EA8C189AE217}" type="presParOf" srcId="{C6D7D0BA-F3DB-4796-98C8-852384D0AFE1}" destId="{E8FECB23-8186-4011-A260-FB36E5F44DDA}" srcOrd="6" destOrd="0" presId="urn:microsoft.com/office/officeart/2005/8/layout/hProcess7"/>
    <dgm:cxn modelId="{5D8192DF-18E5-429B-99E7-857F8CB63A85}" type="presParOf" srcId="{E8FECB23-8186-4011-A260-FB36E5F44DDA}" destId="{2DAC379A-E087-40E6-ABE6-D35ECA4EE8E6}" srcOrd="0" destOrd="0" presId="urn:microsoft.com/office/officeart/2005/8/layout/hProcess7"/>
    <dgm:cxn modelId="{04782C7A-F1F3-4DF1-B590-DFAF9004FAF0}" type="presParOf" srcId="{E8FECB23-8186-4011-A260-FB36E5F44DDA}" destId="{A451B51E-D166-4313-AA0C-4589EC4D9885}" srcOrd="1" destOrd="0" presId="urn:microsoft.com/office/officeart/2005/8/layout/hProcess7"/>
    <dgm:cxn modelId="{9FDD72B5-1659-4988-8569-4E9DE57F688C}" type="presParOf" srcId="{E8FECB23-8186-4011-A260-FB36E5F44DDA}" destId="{79F0D104-6E42-4108-BED1-8AB0C870BC65}" srcOrd="2" destOrd="0" presId="urn:microsoft.com/office/officeart/2005/8/layout/hProcess7"/>
    <dgm:cxn modelId="{5A878E06-F29B-4CA8-BFB6-9846FC726FEF}" type="presParOf" srcId="{C6D7D0BA-F3DB-4796-98C8-852384D0AFE1}" destId="{078424E3-4E62-4599-B08D-FB7FF5D707E3}" srcOrd="7" destOrd="0" presId="urn:microsoft.com/office/officeart/2005/8/layout/hProcess7"/>
    <dgm:cxn modelId="{C354BB6C-0ECF-40D8-B278-4481187EBC35}" type="presParOf" srcId="{C6D7D0BA-F3DB-4796-98C8-852384D0AFE1}" destId="{2CDC5A2E-BF1F-4982-8B64-037D157389A8}" srcOrd="8" destOrd="0" presId="urn:microsoft.com/office/officeart/2005/8/layout/hProcess7"/>
    <dgm:cxn modelId="{D11BEC6D-0CAA-491F-A322-C28D80DF1BC3}" type="presParOf" srcId="{2CDC5A2E-BF1F-4982-8B64-037D157389A8}" destId="{C88A823C-B783-41C9-9B20-2225400C1775}" srcOrd="0" destOrd="0" presId="urn:microsoft.com/office/officeart/2005/8/layout/hProcess7"/>
    <dgm:cxn modelId="{518C0BF4-6486-4E8E-91E5-6BEC891972D0}" type="presParOf" srcId="{2CDC5A2E-BF1F-4982-8B64-037D157389A8}" destId="{DA1AEC61-8867-4F86-9CFF-02A9ACFE59D8}" srcOrd="1" destOrd="0" presId="urn:microsoft.com/office/officeart/2005/8/layout/hProcess7"/>
    <dgm:cxn modelId="{F70BBCA8-B585-46CB-B07A-FFBDBCFDEA69}" type="presParOf" srcId="{2CDC5A2E-BF1F-4982-8B64-037D157389A8}" destId="{126F6D30-76CE-4FF1-A0F5-270D9BB0116F}"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49CD1A-E083-4D98-8BE8-15AB4B3D5EB0}">
      <dsp:nvSpPr>
        <dsp:cNvPr id="0" name=""/>
        <dsp:cNvSpPr/>
      </dsp:nvSpPr>
      <dsp:spPr>
        <a:xfrm>
          <a:off x="692" y="-94590"/>
          <a:ext cx="2978050" cy="5360276"/>
        </a:xfrm>
        <a:prstGeom prst="roundRect">
          <a:avLst>
            <a:gd name="adj" fmla="val 5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b="1" kern="1200" dirty="0" smtClean="0">
              <a:solidFill>
                <a:srgbClr val="FF0000"/>
              </a:solidFill>
              <a:effectLst>
                <a:outerShdw blurRad="38100" dist="38100" dir="2700000" algn="tl">
                  <a:srgbClr val="000000">
                    <a:alpha val="43137"/>
                  </a:srgbClr>
                </a:outerShdw>
              </a:effectLst>
            </a:rPr>
            <a:t>CHURCH</a:t>
          </a:r>
          <a:endParaRPr lang="en-US" sz="3400" b="1" kern="1200" dirty="0">
            <a:solidFill>
              <a:srgbClr val="FF0000"/>
            </a:solidFill>
            <a:effectLst>
              <a:outerShdw blurRad="38100" dist="38100" dir="2700000" algn="tl">
                <a:srgbClr val="000000">
                  <a:alpha val="43137"/>
                </a:srgbClr>
              </a:outerShdw>
            </a:effectLst>
          </a:endParaRPr>
        </a:p>
      </dsp:txBody>
      <dsp:txXfrm rot="16200000">
        <a:off x="-1899216" y="1805317"/>
        <a:ext cx="4395427" cy="595610"/>
      </dsp:txXfrm>
    </dsp:sp>
    <dsp:sp modelId="{0E310048-B303-4CE7-A3CD-06206801C970}">
      <dsp:nvSpPr>
        <dsp:cNvPr id="0" name=""/>
        <dsp:cNvSpPr/>
      </dsp:nvSpPr>
      <dsp:spPr>
        <a:xfrm>
          <a:off x="596302" y="-94590"/>
          <a:ext cx="2218647" cy="53602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GB" sz="2500" kern="1200" dirty="0" smtClean="0">
              <a:effectLst/>
            </a:rPr>
            <a:t>John disagreed with the Pope about how to run the Church.  From 1208 until 1213, the Pope banned all church services in England and English people feared that they would all go to HELL!  Some Church leaders blamed John for the trouble</a:t>
          </a:r>
          <a:endParaRPr lang="en-US" sz="2500" kern="1200" dirty="0"/>
        </a:p>
      </dsp:txBody>
      <dsp:txXfrm>
        <a:off x="596302" y="-94590"/>
        <a:ext cx="2218647" cy="5360276"/>
      </dsp:txXfrm>
    </dsp:sp>
    <dsp:sp modelId="{39B2436B-D4B0-4B4F-825F-286B1D7352C4}">
      <dsp:nvSpPr>
        <dsp:cNvPr id="0" name=""/>
        <dsp:cNvSpPr/>
      </dsp:nvSpPr>
      <dsp:spPr>
        <a:xfrm>
          <a:off x="3074278" y="-94590"/>
          <a:ext cx="2978050" cy="5517911"/>
        </a:xfrm>
        <a:prstGeom prst="roundRect">
          <a:avLst>
            <a:gd name="adj" fmla="val 5000"/>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b="1" kern="1200" dirty="0" smtClean="0">
              <a:solidFill>
                <a:srgbClr val="FF0000"/>
              </a:solidFill>
              <a:effectLst>
                <a:outerShdw blurRad="38100" dist="38100" dir="2700000" algn="tl">
                  <a:srgbClr val="000000">
                    <a:alpha val="43137"/>
                  </a:srgbClr>
                </a:outerShdw>
              </a:effectLst>
            </a:rPr>
            <a:t>LOST  WARS</a:t>
          </a:r>
          <a:endParaRPr lang="en-US" sz="3400" b="1" kern="1200" dirty="0">
            <a:solidFill>
              <a:srgbClr val="FF0000"/>
            </a:solidFill>
            <a:effectLst>
              <a:outerShdw blurRad="38100" dist="38100" dir="2700000" algn="tl">
                <a:srgbClr val="000000">
                  <a:alpha val="43137"/>
                </a:srgbClr>
              </a:outerShdw>
            </a:effectLst>
          </a:endParaRPr>
        </a:p>
      </dsp:txBody>
      <dsp:txXfrm rot="16200000">
        <a:off x="1109740" y="1869947"/>
        <a:ext cx="4524687" cy="595610"/>
      </dsp:txXfrm>
    </dsp:sp>
    <dsp:sp modelId="{1820F74F-D7D1-4F7A-9006-0D6E72D784C2}">
      <dsp:nvSpPr>
        <dsp:cNvPr id="0" name=""/>
        <dsp:cNvSpPr/>
      </dsp:nvSpPr>
      <dsp:spPr>
        <a:xfrm rot="5400000">
          <a:off x="2798534" y="3415866"/>
          <a:ext cx="525230" cy="446707"/>
        </a:xfrm>
        <a:prstGeom prst="flowChartExtra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93E922-673D-4A3A-93EC-D7DCF03AF8C8}">
      <dsp:nvSpPr>
        <dsp:cNvPr id="0" name=""/>
        <dsp:cNvSpPr/>
      </dsp:nvSpPr>
      <dsp:spPr>
        <a:xfrm>
          <a:off x="3669888" y="-94590"/>
          <a:ext cx="2218647" cy="55179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GB" sz="2800" kern="1200" dirty="0" smtClean="0">
              <a:effectLst/>
            </a:rPr>
            <a:t>John went to war twice against the French king.  His army was badly beaten both times.  He lost almost all the land that his father had gained in France!</a:t>
          </a:r>
          <a:endParaRPr lang="en-US" sz="2800" kern="1200" dirty="0"/>
        </a:p>
      </dsp:txBody>
      <dsp:txXfrm>
        <a:off x="3669888" y="-94590"/>
        <a:ext cx="2218647" cy="5517911"/>
      </dsp:txXfrm>
    </dsp:sp>
    <dsp:sp modelId="{C88A823C-B783-41C9-9B20-2225400C1775}">
      <dsp:nvSpPr>
        <dsp:cNvPr id="0" name=""/>
        <dsp:cNvSpPr/>
      </dsp:nvSpPr>
      <dsp:spPr>
        <a:xfrm>
          <a:off x="6165257" y="-94590"/>
          <a:ext cx="2978050" cy="5675581"/>
        </a:xfrm>
        <a:prstGeom prst="roundRect">
          <a:avLst>
            <a:gd name="adj" fmla="val 500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b="1" kern="1200" dirty="0" smtClean="0">
              <a:solidFill>
                <a:srgbClr val="FF0000"/>
              </a:solidFill>
              <a:effectLst>
                <a:outerShdw blurRad="38100" dist="38100" dir="2700000" algn="tl">
                  <a:srgbClr val="000000">
                    <a:alpha val="43137"/>
                  </a:srgbClr>
                </a:outerShdw>
              </a:effectLst>
            </a:rPr>
            <a:t>RAISED TAXES</a:t>
          </a:r>
          <a:endParaRPr lang="en-US" sz="3400" b="1" kern="1200" dirty="0">
            <a:solidFill>
              <a:srgbClr val="FF0000"/>
            </a:solidFill>
            <a:effectLst>
              <a:outerShdw blurRad="38100" dist="38100" dir="2700000" algn="tl">
                <a:srgbClr val="000000">
                  <a:alpha val="43137"/>
                </a:srgbClr>
              </a:outerShdw>
            </a:effectLst>
          </a:endParaRPr>
        </a:p>
      </dsp:txBody>
      <dsp:txXfrm rot="16200000">
        <a:off x="4136073" y="1934592"/>
        <a:ext cx="4653976" cy="595610"/>
      </dsp:txXfrm>
    </dsp:sp>
    <dsp:sp modelId="{A451B51E-D166-4313-AA0C-4589EC4D9885}">
      <dsp:nvSpPr>
        <dsp:cNvPr id="0" name=""/>
        <dsp:cNvSpPr/>
      </dsp:nvSpPr>
      <dsp:spPr>
        <a:xfrm rot="5400000">
          <a:off x="5872807" y="3494755"/>
          <a:ext cx="525230" cy="446707"/>
        </a:xfrm>
        <a:prstGeom prst="flowChartExtract">
          <a:avLst/>
        </a:prstGeom>
        <a:solidFill>
          <a:schemeClr val="lt1">
            <a:hueOff val="0"/>
            <a:satOff val="0"/>
            <a:lumOff val="0"/>
            <a:alphaOff val="0"/>
          </a:schemeClr>
        </a:solidFill>
        <a:ln w="25400" cap="flat" cmpd="sng" algn="ctr">
          <a:solidFill>
            <a:schemeClr val="accent6">
              <a:shade val="80000"/>
              <a:hueOff val="0"/>
              <a:satOff val="-33821"/>
              <a:lumOff val="33815"/>
              <a:alphaOff val="0"/>
            </a:schemeClr>
          </a:solidFill>
          <a:prstDash val="solid"/>
        </a:ln>
        <a:effectLst/>
      </dsp:spPr>
      <dsp:style>
        <a:lnRef idx="2">
          <a:scrgbClr r="0" g="0" b="0"/>
        </a:lnRef>
        <a:fillRef idx="1">
          <a:scrgbClr r="0" g="0" b="0"/>
        </a:fillRef>
        <a:effectRef idx="0">
          <a:scrgbClr r="0" g="0" b="0"/>
        </a:effectRef>
        <a:fontRef idx="minor"/>
      </dsp:style>
    </dsp:sp>
    <dsp:sp modelId="{126F6D30-76CE-4FF1-A0F5-270D9BB0116F}">
      <dsp:nvSpPr>
        <dsp:cNvPr id="0" name=""/>
        <dsp:cNvSpPr/>
      </dsp:nvSpPr>
      <dsp:spPr>
        <a:xfrm>
          <a:off x="6760867" y="-94590"/>
          <a:ext cx="2218647" cy="56755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GB" sz="2800" kern="1200" dirty="0" smtClean="0">
              <a:effectLst/>
            </a:rPr>
            <a:t>John raised taxes in England to pay for the wars.  This upset his BARONS!  He ordered them to pay far more tax than earlier kings had done!</a:t>
          </a:r>
          <a:endParaRPr lang="en-US" sz="2800" kern="1200" dirty="0"/>
        </a:p>
      </dsp:txBody>
      <dsp:txXfrm>
        <a:off x="6760867" y="-94590"/>
        <a:ext cx="2218647" cy="56755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7C19C52-16B4-4D41-9C4B-1C14C3A3C8C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A250C-A417-4D95-8911-EA97493DE5C7}" type="slidenum">
              <a:rPr lang="en-US"/>
              <a:pPr/>
              <a:t>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8E915-62B5-4EF2-BEF6-619F31840DB4}" type="slidenum">
              <a:rPr lang="en-US"/>
              <a:pPr/>
              <a:t>10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0D3F8-4E87-4BA6-BE67-DA369E7AA46C}" type="slidenum">
              <a:rPr lang="en-US"/>
              <a:pPr/>
              <a:t>11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223F7-42CE-4237-8314-3E0999529FFE}" type="slidenum">
              <a:rPr lang="en-US"/>
              <a:pPr/>
              <a:t>12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60BA9-5116-4B80-A775-36E6F0AD7FA2}" type="slidenum">
              <a:rPr lang="en-US"/>
              <a:pPr/>
              <a:t>13</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C19C52-16B4-4D41-9C4B-1C14C3A3C8C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33DEBF-9A6B-4962-B947-EC8567BCC62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C19C52-16B4-4D41-9C4B-1C14C3A3C8C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C19C52-16B4-4D41-9C4B-1C14C3A3C8C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BE2BCE-6265-49BB-9827-DF9B12FA56F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C19C52-16B4-4D41-9C4B-1C14C3A3C8C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7E4F0-20C4-4DBB-A686-1888CA9413C5}" type="slidenum">
              <a:rPr lang="en-US"/>
              <a:pPr/>
              <a:t>8</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5FAF1-F4A1-4E31-B849-32544386B6E7}" type="slidenum">
              <a:rPr lang="en-US"/>
              <a:pPr/>
              <a:t>9</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CEEFD5-DDBE-4B23-A7A1-ABC15C4D508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54F6A5-40A7-41F7-9072-59BF4E7E280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5E8EE1-FA48-421F-879E-D57E45FA6DF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69988" y="1946275"/>
            <a:ext cx="7772400" cy="4114800"/>
          </a:xfrm>
        </p:spPr>
        <p:txBody>
          <a:bodyPr/>
          <a:lstStyle/>
          <a:p>
            <a:endParaRPr lang="en-US"/>
          </a:p>
        </p:txBody>
      </p:sp>
      <p:sp>
        <p:nvSpPr>
          <p:cNvPr id="4" name="Date Placeholder 3"/>
          <p:cNvSpPr>
            <a:spLocks noGrp="1"/>
          </p:cNvSpPr>
          <p:nvPr>
            <p:ph type="dt" sz="half" idx="10"/>
          </p:nvPr>
        </p:nvSpPr>
        <p:spPr>
          <a:xfrm>
            <a:off x="11430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fld id="{75AF648C-72B0-4138-869D-C682BB6064FB}"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B321DF-6934-401D-AECC-435689723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783A07-02F9-4DC1-AFC0-DA92CFC6964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7CE232-3514-4F8E-BDEE-B9593AA7EC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6FD71E-3890-4CFF-B56C-E21100B807B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66A5C68-06F2-4627-87EA-22F8F6B2462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518D41-E122-4D57-ADBE-40C2052FD1B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0CEB12-E4C2-4B34-89A9-23FAB57A8B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E6BADE-E02A-43EC-AB28-984D6F5636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DF09434-A87F-41FB-8591-CD37668D6B2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British%20Flag"/>
          <p:cNvPicPr>
            <a:picLocks noChangeAspect="1" noChangeArrowheads="1"/>
          </p:cNvPicPr>
          <p:nvPr/>
        </p:nvPicPr>
        <p:blipFill>
          <a:blip r:embed="rId3" cstate="print"/>
          <a:srcRect l="873" t="1297" r="1454" b="1730"/>
          <a:stretch>
            <a:fillRect/>
          </a:stretch>
        </p:blipFill>
        <p:spPr bwMode="auto">
          <a:xfrm>
            <a:off x="304800" y="304800"/>
            <a:ext cx="3581400" cy="2215991"/>
          </a:xfrm>
          <a:prstGeom prst="rect">
            <a:avLst/>
          </a:prstGeom>
          <a:noFill/>
        </p:spPr>
      </p:pic>
      <p:sp>
        <p:nvSpPr>
          <p:cNvPr id="2052" name="Text Box 4"/>
          <p:cNvSpPr txBox="1">
            <a:spLocks noChangeArrowheads="1"/>
          </p:cNvSpPr>
          <p:nvPr/>
        </p:nvSpPr>
        <p:spPr bwMode="auto">
          <a:xfrm>
            <a:off x="3886200" y="304800"/>
            <a:ext cx="4724400" cy="2308324"/>
          </a:xfrm>
          <a:prstGeom prst="rect">
            <a:avLst/>
          </a:prstGeom>
          <a:noFill/>
          <a:ln w="9525">
            <a:noFill/>
            <a:miter lim="800000"/>
            <a:headEnd/>
            <a:tailEnd/>
          </a:ln>
          <a:effectLst/>
        </p:spPr>
        <p:txBody>
          <a:bodyPr wrap="square">
            <a:spAutoFit/>
          </a:bodyPr>
          <a:lstStyle/>
          <a:p>
            <a:pPr algn="ctr">
              <a:spcBef>
                <a:spcPct val="50000"/>
              </a:spcBef>
            </a:pPr>
            <a:r>
              <a:rPr lang="en-US" sz="4800" dirty="0">
                <a:solidFill>
                  <a:srgbClr val="FF0000"/>
                </a:solidFill>
                <a:effectLst>
                  <a:outerShdw blurRad="38100" dist="38100" dir="2700000" algn="tl">
                    <a:srgbClr val="FFFFFF"/>
                  </a:outerShdw>
                </a:effectLst>
                <a:latin typeface="Elephant" pitchFamily="18" charset="0"/>
              </a:rPr>
              <a:t>English</a:t>
            </a:r>
            <a:br>
              <a:rPr lang="en-US" sz="4800" dirty="0">
                <a:solidFill>
                  <a:srgbClr val="FF0000"/>
                </a:solidFill>
                <a:effectLst>
                  <a:outerShdw blurRad="38100" dist="38100" dir="2700000" algn="tl">
                    <a:srgbClr val="FFFFFF"/>
                  </a:outerShdw>
                </a:effectLst>
                <a:latin typeface="Elephant" pitchFamily="18" charset="0"/>
              </a:rPr>
            </a:br>
            <a:r>
              <a:rPr lang="en-US" sz="4800" dirty="0">
                <a:solidFill>
                  <a:srgbClr val="FF0000"/>
                </a:solidFill>
                <a:effectLst>
                  <a:outerShdw blurRad="38100" dist="38100" dir="2700000" algn="tl">
                    <a:srgbClr val="FFFFFF"/>
                  </a:outerShdw>
                </a:effectLst>
                <a:latin typeface="Elephant" pitchFamily="18" charset="0"/>
              </a:rPr>
              <a:t>Constitutional</a:t>
            </a:r>
            <a:br>
              <a:rPr lang="en-US" sz="4800" dirty="0">
                <a:solidFill>
                  <a:srgbClr val="FF0000"/>
                </a:solidFill>
                <a:effectLst>
                  <a:outerShdw blurRad="38100" dist="38100" dir="2700000" algn="tl">
                    <a:srgbClr val="FFFFFF"/>
                  </a:outerShdw>
                </a:effectLst>
                <a:latin typeface="Elephant" pitchFamily="18" charset="0"/>
              </a:rPr>
            </a:br>
            <a:r>
              <a:rPr lang="en-US" sz="4800" dirty="0">
                <a:solidFill>
                  <a:srgbClr val="FF0000"/>
                </a:solidFill>
                <a:effectLst>
                  <a:outerShdw blurRad="38100" dist="38100" dir="2700000" algn="tl">
                    <a:srgbClr val="FFFFFF"/>
                  </a:outerShdw>
                </a:effectLst>
                <a:latin typeface="Elephant" pitchFamily="18" charset="0"/>
              </a:rPr>
              <a:t>Monarchy</a:t>
            </a:r>
          </a:p>
        </p:txBody>
      </p:sp>
      <p:sp>
        <p:nvSpPr>
          <p:cNvPr id="7" name="Rectangle 6"/>
          <p:cNvSpPr/>
          <p:nvPr/>
        </p:nvSpPr>
        <p:spPr>
          <a:xfrm>
            <a:off x="381000" y="3124200"/>
            <a:ext cx="8140700" cy="2862322"/>
          </a:xfrm>
          <a:prstGeom prst="rect">
            <a:avLst/>
          </a:prstGeom>
        </p:spPr>
        <p:txBody>
          <a:bodyPr wrap="square">
            <a:spAutoFit/>
          </a:bodyPr>
          <a:lstStyle/>
          <a:p>
            <a:pPr lvl="0">
              <a:spcBef>
                <a:spcPct val="50000"/>
              </a:spcBef>
            </a:pPr>
            <a:r>
              <a:rPr lang="en-US" sz="2400" b="1" dirty="0">
                <a:solidFill>
                  <a:srgbClr val="FFFFFF"/>
                </a:solidFill>
                <a:effectLst>
                  <a:outerShdw blurRad="38100" dist="38100" dir="2700000" algn="tl">
                    <a:srgbClr val="808080"/>
                  </a:outerShdw>
                </a:effectLst>
                <a:latin typeface="Bell Gothic Std Black" pitchFamily="34" charset="0"/>
              </a:rPr>
              <a:t>Aim:  </a:t>
            </a:r>
            <a:r>
              <a:rPr lang="en-US" sz="2400" dirty="0">
                <a:solidFill>
                  <a:srgbClr val="FFFFFF"/>
                </a:solidFill>
                <a:latin typeface="Arial"/>
              </a:rPr>
              <a:t>How did Limited Monarchy develop in England</a:t>
            </a:r>
            <a:r>
              <a:rPr lang="en-US" sz="2400" dirty="0" smtClean="0">
                <a:solidFill>
                  <a:srgbClr val="FFFFFF"/>
                </a:solidFill>
                <a:latin typeface="Arial"/>
              </a:rPr>
              <a:t>?</a:t>
            </a:r>
          </a:p>
          <a:p>
            <a:pPr lvl="0">
              <a:spcBef>
                <a:spcPct val="50000"/>
              </a:spcBef>
            </a:pPr>
            <a:endParaRPr lang="en-US" sz="2400" dirty="0" smtClean="0">
              <a:solidFill>
                <a:srgbClr val="FFFFFF"/>
              </a:solidFill>
              <a:latin typeface="Arial"/>
            </a:endParaRPr>
          </a:p>
          <a:p>
            <a:pPr lvl="0">
              <a:spcBef>
                <a:spcPct val="50000"/>
              </a:spcBef>
            </a:pPr>
            <a:endParaRPr lang="en-US" sz="2400" dirty="0">
              <a:solidFill>
                <a:srgbClr val="FFFFFF"/>
              </a:solidFill>
              <a:latin typeface="Arial"/>
            </a:endParaRPr>
          </a:p>
          <a:p>
            <a:pPr lvl="0">
              <a:spcBef>
                <a:spcPct val="50000"/>
              </a:spcBef>
            </a:pPr>
            <a:r>
              <a:rPr lang="en-US" sz="2400" b="1" dirty="0">
                <a:solidFill>
                  <a:srgbClr val="FFFFFF"/>
                </a:solidFill>
                <a:effectLst>
                  <a:outerShdw blurRad="38100" dist="38100" dir="2700000" algn="tl">
                    <a:srgbClr val="808080"/>
                  </a:outerShdw>
                </a:effectLst>
                <a:latin typeface="Bell Gothic Std Black" pitchFamily="34" charset="0"/>
              </a:rPr>
              <a:t>Do Now:  </a:t>
            </a:r>
            <a:r>
              <a:rPr lang="en-US" sz="2400" dirty="0">
                <a:solidFill>
                  <a:srgbClr val="FFFFFF"/>
                </a:solidFill>
                <a:latin typeface="Arial"/>
              </a:rPr>
              <a:t>What prevents the police from coming into your apartment/house in the middle of the night, pulling you out of your bed and executing you in the street?</a:t>
            </a:r>
            <a:endParaRPr lang="en-US" sz="2400" b="1" dirty="0">
              <a:solidFill>
                <a:srgbClr val="FFFFFF"/>
              </a:solidFill>
              <a:effectLst>
                <a:outerShdw blurRad="38100" dist="38100" dir="2700000" algn="tl">
                  <a:srgbClr val="808080"/>
                </a:outerShdw>
              </a:effectLst>
              <a:latin typeface="Bell Gothic Std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212725"/>
            <a:ext cx="8686800" cy="701675"/>
          </a:xfrm>
          <a:prstGeom prst="rect">
            <a:avLst/>
          </a:prstGeom>
          <a:noFill/>
          <a:ln w="9525">
            <a:noFill/>
            <a:miter lim="800000"/>
            <a:headEnd/>
            <a:tailEnd/>
          </a:ln>
          <a:effectLst/>
        </p:spPr>
        <p:txBody>
          <a:bodyPr>
            <a:spAutoFit/>
          </a:bodyPr>
          <a:lstStyle/>
          <a:p>
            <a:pPr algn="ctr">
              <a:spcBef>
                <a:spcPct val="50000"/>
              </a:spcBef>
            </a:pPr>
            <a:r>
              <a:rPr lang="en-US" sz="4000" dirty="0">
                <a:solidFill>
                  <a:srgbClr val="FF4F4F"/>
                </a:solidFill>
                <a:latin typeface="BlackChancery" pitchFamily="2" charset="0"/>
              </a:rPr>
              <a:t>The Petition of Rights, 1628</a:t>
            </a:r>
          </a:p>
        </p:txBody>
      </p:sp>
      <p:pic>
        <p:nvPicPr>
          <p:cNvPr id="31748" name="Picture 4" descr="Petition of Rights - 1628"/>
          <p:cNvPicPr>
            <a:picLocks noChangeAspect="1" noChangeArrowheads="1"/>
          </p:cNvPicPr>
          <p:nvPr/>
        </p:nvPicPr>
        <p:blipFill>
          <a:blip r:embed="rId3" cstate="print">
            <a:lum bright="-18000" contrast="12000"/>
          </a:blip>
          <a:srcRect/>
          <a:stretch>
            <a:fillRect/>
          </a:stretch>
        </p:blipFill>
        <p:spPr bwMode="auto">
          <a:xfrm>
            <a:off x="4038600" y="990600"/>
            <a:ext cx="3962400" cy="2733675"/>
          </a:xfrm>
          <a:prstGeom prst="rect">
            <a:avLst/>
          </a:prstGeom>
          <a:noFill/>
          <a:ln w="9525">
            <a:solidFill>
              <a:schemeClr val="bg1"/>
            </a:solidFill>
            <a:miter lim="800000"/>
            <a:headEnd/>
            <a:tailEnd/>
          </a:ln>
        </p:spPr>
      </p:pic>
      <p:sp>
        <p:nvSpPr>
          <p:cNvPr id="31752" name="Text Box 8"/>
          <p:cNvSpPr txBox="1">
            <a:spLocks noChangeArrowheads="1"/>
          </p:cNvSpPr>
          <p:nvPr/>
        </p:nvSpPr>
        <p:spPr bwMode="auto">
          <a:xfrm>
            <a:off x="228600" y="3906838"/>
            <a:ext cx="8915400" cy="2798762"/>
          </a:xfrm>
          <a:prstGeom prst="rect">
            <a:avLst/>
          </a:prstGeom>
          <a:noFill/>
          <a:ln w="9525">
            <a:noFill/>
            <a:miter lim="800000"/>
            <a:headEnd/>
            <a:tailEnd/>
          </a:ln>
          <a:effectLst/>
        </p:spPr>
        <p:txBody>
          <a:bodyPr>
            <a:spAutoFit/>
          </a:bodyPr>
          <a:lstStyle/>
          <a:p>
            <a:pPr marL="465138" indent="-465138">
              <a:spcBef>
                <a:spcPct val="50000"/>
              </a:spcBef>
              <a:buClr>
                <a:srgbClr val="C4A7FF"/>
              </a:buClr>
              <a:buSzPct val="90000"/>
              <a:buFont typeface="Monarchbats" pitchFamily="34" charset="0"/>
              <a:buChar char="a"/>
            </a:pPr>
            <a:r>
              <a:rPr lang="en-US" sz="2300" dirty="0">
                <a:solidFill>
                  <a:schemeClr val="bg1"/>
                </a:solidFill>
                <a:latin typeface="Comic Sans MS" pitchFamily="66" charset="0"/>
              </a:rPr>
              <a:t>In return for money to fund his wars, </a:t>
            </a:r>
            <a:r>
              <a:rPr lang="en-US" sz="2300" dirty="0" smtClean="0">
                <a:solidFill>
                  <a:schemeClr val="bg1"/>
                </a:solidFill>
                <a:latin typeface="Comic Sans MS" pitchFamily="66" charset="0"/>
              </a:rPr>
              <a:t>King Charles </a:t>
            </a:r>
            <a:r>
              <a:rPr lang="en-US" sz="2300" dirty="0">
                <a:solidFill>
                  <a:schemeClr val="bg1"/>
                </a:solidFill>
                <a:latin typeface="Comic Sans MS" pitchFamily="66" charset="0"/>
              </a:rPr>
              <a:t>I agreed:</a:t>
            </a:r>
          </a:p>
          <a:p>
            <a:pPr marL="1084263" lvl="1" indent="-231775">
              <a:spcBef>
                <a:spcPct val="50000"/>
              </a:spcBef>
              <a:buClr>
                <a:schemeClr val="hlink"/>
              </a:buClr>
              <a:buSzPct val="110000"/>
              <a:buFont typeface="Wingdings" pitchFamily="2" charset="2"/>
              <a:buChar char="§"/>
            </a:pPr>
            <a:r>
              <a:rPr lang="en-US" sz="2000" dirty="0">
                <a:solidFill>
                  <a:schemeClr val="bg1"/>
                </a:solidFill>
                <a:latin typeface="Comic Sans MS" pitchFamily="66" charset="0"/>
              </a:rPr>
              <a:t>No imprisonment without due cause.</a:t>
            </a:r>
          </a:p>
          <a:p>
            <a:pPr marL="1084263" lvl="1" indent="-231775">
              <a:spcBef>
                <a:spcPct val="50000"/>
              </a:spcBef>
              <a:buClr>
                <a:schemeClr val="hlink"/>
              </a:buClr>
              <a:buSzPct val="110000"/>
              <a:buFont typeface="Wingdings" pitchFamily="2" charset="2"/>
              <a:buChar char="§"/>
            </a:pPr>
            <a:r>
              <a:rPr lang="en-US" sz="2000" dirty="0">
                <a:solidFill>
                  <a:schemeClr val="bg1"/>
                </a:solidFill>
                <a:latin typeface="Comic Sans MS" pitchFamily="66" charset="0"/>
              </a:rPr>
              <a:t>No taxation without Parliament’s consent.</a:t>
            </a:r>
          </a:p>
          <a:p>
            <a:pPr marL="1084263" lvl="1" indent="-231775">
              <a:spcBef>
                <a:spcPct val="50000"/>
              </a:spcBef>
              <a:buClr>
                <a:schemeClr val="hlink"/>
              </a:buClr>
              <a:buSzPct val="110000"/>
              <a:buFont typeface="Wingdings" pitchFamily="2" charset="2"/>
              <a:buChar char="§"/>
            </a:pPr>
            <a:r>
              <a:rPr lang="en-US" sz="2000" dirty="0">
                <a:solidFill>
                  <a:schemeClr val="bg1"/>
                </a:solidFill>
                <a:latin typeface="Comic Sans MS" pitchFamily="66" charset="0"/>
              </a:rPr>
              <a:t>No putting soldiers in private homes.</a:t>
            </a:r>
          </a:p>
          <a:p>
            <a:pPr marL="1084263" lvl="1" indent="-231775">
              <a:spcBef>
                <a:spcPct val="50000"/>
              </a:spcBef>
              <a:buClr>
                <a:schemeClr val="hlink"/>
              </a:buClr>
              <a:buSzPct val="110000"/>
              <a:buFont typeface="Wingdings" pitchFamily="2" charset="2"/>
              <a:buChar char="§"/>
            </a:pPr>
            <a:r>
              <a:rPr lang="en-US" sz="2000" dirty="0">
                <a:solidFill>
                  <a:schemeClr val="bg1"/>
                </a:solidFill>
                <a:latin typeface="Comic Sans MS" pitchFamily="66" charset="0"/>
              </a:rPr>
              <a:t>No martial law during peacetime.</a:t>
            </a:r>
          </a:p>
          <a:p>
            <a:pPr marL="465138" indent="-465138">
              <a:spcBef>
                <a:spcPct val="50000"/>
              </a:spcBef>
              <a:buClr>
                <a:srgbClr val="C4A7FF"/>
              </a:buClr>
              <a:buSzPct val="90000"/>
              <a:buFont typeface="Monarchbats" pitchFamily="34" charset="0"/>
              <a:buChar char="a"/>
            </a:pPr>
            <a:r>
              <a:rPr lang="en-US" sz="2300" dirty="0">
                <a:solidFill>
                  <a:schemeClr val="bg1"/>
                </a:solidFill>
                <a:latin typeface="Comic Sans MS" pitchFamily="66" charset="0"/>
              </a:rPr>
              <a:t>Charles signed it, and then ignored it, dissolving Parliament!</a:t>
            </a:r>
          </a:p>
        </p:txBody>
      </p:sp>
      <p:pic>
        <p:nvPicPr>
          <p:cNvPr id="7" name="Picture 3" descr="Charles I - Daniel Mytens the Elder"/>
          <p:cNvPicPr>
            <a:picLocks noChangeAspect="1" noChangeArrowheads="1"/>
          </p:cNvPicPr>
          <p:nvPr/>
        </p:nvPicPr>
        <p:blipFill>
          <a:blip r:embed="rId4" cstate="print">
            <a:lum contrast="6000"/>
          </a:blip>
          <a:srcRect l="2000"/>
          <a:stretch>
            <a:fillRect/>
          </a:stretch>
        </p:blipFill>
        <p:spPr bwMode="auto">
          <a:xfrm>
            <a:off x="1143000" y="914400"/>
            <a:ext cx="2057400" cy="2995174"/>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28600" y="228600"/>
            <a:ext cx="8686800" cy="701675"/>
          </a:xfrm>
          <a:prstGeom prst="rect">
            <a:avLst/>
          </a:prstGeom>
          <a:noFill/>
          <a:ln w="9525">
            <a:noFill/>
            <a:miter lim="800000"/>
            <a:headEnd/>
            <a:tailEnd/>
          </a:ln>
          <a:effectLst/>
        </p:spPr>
        <p:txBody>
          <a:bodyPr>
            <a:spAutoFit/>
          </a:bodyPr>
          <a:lstStyle/>
          <a:p>
            <a:pPr algn="ctr">
              <a:spcBef>
                <a:spcPct val="50000"/>
              </a:spcBef>
            </a:pPr>
            <a:r>
              <a:rPr lang="en-US" sz="4000" dirty="0">
                <a:solidFill>
                  <a:srgbClr val="FF4F4F"/>
                </a:solidFill>
                <a:latin typeface="BlackChancery" pitchFamily="2" charset="0"/>
              </a:rPr>
              <a:t>English Bill of Rights  [</a:t>
            </a:r>
            <a:r>
              <a:rPr lang="en-US" sz="3200" dirty="0">
                <a:solidFill>
                  <a:srgbClr val="FF4F4F"/>
                </a:solidFill>
                <a:latin typeface="BlackChancery" pitchFamily="2" charset="0"/>
              </a:rPr>
              <a:t>1689</a:t>
            </a:r>
            <a:r>
              <a:rPr lang="en-US" sz="4000" dirty="0">
                <a:solidFill>
                  <a:srgbClr val="FF4F4F"/>
                </a:solidFill>
                <a:latin typeface="BlackChancery" pitchFamily="2" charset="0"/>
              </a:rPr>
              <a:t>]</a:t>
            </a:r>
          </a:p>
        </p:txBody>
      </p:sp>
      <p:sp>
        <p:nvSpPr>
          <p:cNvPr id="57347" name="Text Box 3"/>
          <p:cNvSpPr txBox="1">
            <a:spLocks noChangeArrowheads="1"/>
          </p:cNvSpPr>
          <p:nvPr/>
        </p:nvSpPr>
        <p:spPr bwMode="auto">
          <a:xfrm>
            <a:off x="4343400" y="1219200"/>
            <a:ext cx="4267200" cy="4854575"/>
          </a:xfrm>
          <a:prstGeom prst="rect">
            <a:avLst/>
          </a:prstGeom>
          <a:noFill/>
          <a:ln w="9525">
            <a:noFill/>
            <a:miter lim="800000"/>
            <a:headEnd/>
            <a:tailEnd/>
          </a:ln>
          <a:effectLst/>
        </p:spPr>
        <p:txBody>
          <a:bodyPr>
            <a:spAutoFit/>
          </a:bodyPr>
          <a:lstStyle/>
          <a:p>
            <a:pPr marL="579438" indent="-579438">
              <a:spcBef>
                <a:spcPct val="50000"/>
              </a:spcBef>
              <a:buClr>
                <a:srgbClr val="C4A7FF"/>
              </a:buClr>
              <a:buSzPct val="90000"/>
              <a:buFont typeface="Monarchbats" pitchFamily="34" charset="0"/>
              <a:buChar char="a"/>
            </a:pPr>
            <a:r>
              <a:rPr lang="en-US" sz="2600" dirty="0">
                <a:solidFill>
                  <a:schemeClr val="bg1"/>
                </a:solidFill>
                <a:latin typeface="Comic Sans MS" pitchFamily="66" charset="0"/>
              </a:rPr>
              <a:t>It settled all of the major issues between King &amp; Parliament.</a:t>
            </a:r>
          </a:p>
          <a:p>
            <a:pPr marL="579438" indent="-579438">
              <a:spcBef>
                <a:spcPct val="50000"/>
              </a:spcBef>
              <a:buClr>
                <a:srgbClr val="C4A7FF"/>
              </a:buClr>
              <a:buSzPct val="90000"/>
              <a:buFont typeface="Monarchbats" pitchFamily="34" charset="0"/>
              <a:buChar char="a"/>
            </a:pPr>
            <a:r>
              <a:rPr lang="en-US" sz="2600" dirty="0">
                <a:solidFill>
                  <a:schemeClr val="bg1"/>
                </a:solidFill>
                <a:latin typeface="Comic Sans MS" pitchFamily="66" charset="0"/>
              </a:rPr>
              <a:t>It served as a model for the U. S. Bill of </a:t>
            </a:r>
            <a:r>
              <a:rPr lang="en-US" sz="2600" dirty="0" smtClean="0">
                <a:solidFill>
                  <a:schemeClr val="bg1"/>
                </a:solidFill>
                <a:latin typeface="Comic Sans MS" pitchFamily="66" charset="0"/>
              </a:rPr>
              <a:t>Rights.</a:t>
            </a:r>
            <a:endParaRPr lang="en-US" sz="2600" dirty="0">
              <a:solidFill>
                <a:schemeClr val="bg1"/>
              </a:solidFill>
              <a:latin typeface="Comic Sans MS" pitchFamily="66" charset="0"/>
            </a:endParaRPr>
          </a:p>
          <a:p>
            <a:pPr marL="579438" indent="-579438">
              <a:spcBef>
                <a:spcPct val="50000"/>
              </a:spcBef>
              <a:buClr>
                <a:srgbClr val="C4A7FF"/>
              </a:buClr>
              <a:buSzPct val="90000"/>
              <a:buFont typeface="Monarchbats" pitchFamily="34" charset="0"/>
              <a:buChar char="a"/>
            </a:pPr>
            <a:r>
              <a:rPr lang="en-US" sz="2600" dirty="0">
                <a:solidFill>
                  <a:schemeClr val="bg1"/>
                </a:solidFill>
                <a:latin typeface="Comic Sans MS" pitchFamily="66" charset="0"/>
              </a:rPr>
              <a:t>It also formed a base for the steady expansion of civil liberties in the 18</a:t>
            </a:r>
            <a:r>
              <a:rPr lang="en-US" sz="2600" baseline="30000" dirty="0">
                <a:solidFill>
                  <a:schemeClr val="bg1"/>
                </a:solidFill>
                <a:latin typeface="Comic Sans MS" pitchFamily="66" charset="0"/>
              </a:rPr>
              <a:t>c</a:t>
            </a:r>
            <a:r>
              <a:rPr lang="en-US" sz="2600" dirty="0">
                <a:solidFill>
                  <a:schemeClr val="bg1"/>
                </a:solidFill>
                <a:latin typeface="Comic Sans MS" pitchFamily="66" charset="0"/>
              </a:rPr>
              <a:t> and early 19</a:t>
            </a:r>
            <a:r>
              <a:rPr lang="en-US" sz="2600" baseline="30000" dirty="0">
                <a:solidFill>
                  <a:schemeClr val="bg1"/>
                </a:solidFill>
                <a:latin typeface="Comic Sans MS" pitchFamily="66" charset="0"/>
              </a:rPr>
              <a:t>c</a:t>
            </a:r>
            <a:r>
              <a:rPr lang="en-US" sz="2600" dirty="0">
                <a:solidFill>
                  <a:schemeClr val="bg1"/>
                </a:solidFill>
                <a:latin typeface="Comic Sans MS" pitchFamily="66" charset="0"/>
              </a:rPr>
              <a:t> in England.</a:t>
            </a:r>
          </a:p>
        </p:txBody>
      </p:sp>
      <p:pic>
        <p:nvPicPr>
          <p:cNvPr id="57349" name="Picture 5" descr="BillOfRights-1689"/>
          <p:cNvPicPr>
            <a:picLocks noChangeAspect="1" noChangeArrowheads="1"/>
          </p:cNvPicPr>
          <p:nvPr/>
        </p:nvPicPr>
        <p:blipFill>
          <a:blip r:embed="rId3" cstate="print"/>
          <a:srcRect/>
          <a:stretch>
            <a:fillRect/>
          </a:stretch>
        </p:blipFill>
        <p:spPr bwMode="auto">
          <a:xfrm>
            <a:off x="457200" y="1143000"/>
            <a:ext cx="3379788"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28600" y="152400"/>
            <a:ext cx="8686800" cy="701675"/>
          </a:xfrm>
          <a:prstGeom prst="rect">
            <a:avLst/>
          </a:prstGeom>
          <a:noFill/>
          <a:ln w="9525">
            <a:noFill/>
            <a:miter lim="800000"/>
            <a:headEnd/>
            <a:tailEnd/>
          </a:ln>
          <a:effectLst/>
        </p:spPr>
        <p:txBody>
          <a:bodyPr>
            <a:spAutoFit/>
          </a:bodyPr>
          <a:lstStyle/>
          <a:p>
            <a:pPr algn="ctr">
              <a:spcBef>
                <a:spcPct val="50000"/>
              </a:spcBef>
            </a:pPr>
            <a:r>
              <a:rPr lang="en-US" sz="4000">
                <a:solidFill>
                  <a:srgbClr val="FF4F4F"/>
                </a:solidFill>
                <a:latin typeface="BlackChancery" pitchFamily="2" charset="0"/>
              </a:rPr>
              <a:t>English Bill of Rights  [</a:t>
            </a:r>
            <a:r>
              <a:rPr lang="en-US" sz="3200">
                <a:solidFill>
                  <a:srgbClr val="FF4F4F"/>
                </a:solidFill>
                <a:latin typeface="BlackChancery" pitchFamily="2" charset="0"/>
              </a:rPr>
              <a:t>1689</a:t>
            </a:r>
            <a:r>
              <a:rPr lang="en-US" sz="4000">
                <a:solidFill>
                  <a:srgbClr val="FF4F4F"/>
                </a:solidFill>
                <a:latin typeface="BlackChancery" pitchFamily="2" charset="0"/>
              </a:rPr>
              <a:t>]</a:t>
            </a:r>
          </a:p>
        </p:txBody>
      </p:sp>
      <p:sp>
        <p:nvSpPr>
          <p:cNvPr id="59395" name="Text Box 3"/>
          <p:cNvSpPr txBox="1">
            <a:spLocks noChangeArrowheads="1"/>
          </p:cNvSpPr>
          <p:nvPr/>
        </p:nvSpPr>
        <p:spPr bwMode="auto">
          <a:xfrm>
            <a:off x="304800" y="838200"/>
            <a:ext cx="8686800" cy="5929313"/>
          </a:xfrm>
          <a:prstGeom prst="rect">
            <a:avLst/>
          </a:prstGeom>
          <a:noFill/>
          <a:ln w="9525">
            <a:noFill/>
            <a:miter lim="800000"/>
            <a:headEnd/>
            <a:tailEnd/>
          </a:ln>
          <a:effectLst/>
        </p:spPr>
        <p:txBody>
          <a:bodyPr>
            <a:spAutoFit/>
          </a:bodyPr>
          <a:lstStyle/>
          <a:p>
            <a:pPr marL="457200" indent="-457200">
              <a:spcBef>
                <a:spcPct val="50000"/>
              </a:spcBef>
              <a:buClr>
                <a:srgbClr val="C4A7FF"/>
              </a:buClr>
              <a:buSzPct val="90000"/>
              <a:buFont typeface="Monarchbats" pitchFamily="34" charset="0"/>
              <a:buChar char="a"/>
            </a:pPr>
            <a:r>
              <a:rPr lang="en-US" sz="2300" u="sng" dirty="0">
                <a:solidFill>
                  <a:schemeClr val="bg1"/>
                </a:solidFill>
                <a:latin typeface="Comic Sans MS" pitchFamily="66" charset="0"/>
              </a:rPr>
              <a:t>Main provisions</a:t>
            </a:r>
            <a:r>
              <a:rPr lang="en-US" sz="2300" dirty="0">
                <a:solidFill>
                  <a:schemeClr val="bg1"/>
                </a:solidFill>
                <a:latin typeface="Comic Sans MS" pitchFamily="66" charset="0"/>
              </a:rPr>
              <a:t>:</a:t>
            </a:r>
            <a:endParaRPr lang="en-US" sz="2300" dirty="0">
              <a:solidFill>
                <a:schemeClr val="bg1"/>
              </a:solidFill>
              <a:latin typeface="Comic Sans MS" pitchFamily="66" charset="0"/>
              <a:sym typeface="Wingdings" pitchFamily="2" charset="2"/>
            </a:endParaRP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The King could not suspend the operation of laws.</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The King could not interfere with the ordinary course of justice.</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No taxes levied or standard army maintained in peacetime without Parliament’s consent.</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Freedom of speech in Parliament.</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Sessions of Parliament would be held frequently.</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Subjects had the right of bail, petition, and freedom from excessive fines and cruel and unusual punishment.</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The monarch must be a Protestant.</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Freedom from arbitrary arrest.</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Censorship of the press was dropped.</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Religious toleration.</a:t>
            </a:r>
          </a:p>
        </p:txBody>
      </p:sp>
      <p:pic>
        <p:nvPicPr>
          <p:cNvPr id="59396" name="Picture 4" descr="BillOfRightsCoin"/>
          <p:cNvPicPr>
            <a:picLocks noChangeAspect="1" noChangeArrowheads="1"/>
          </p:cNvPicPr>
          <p:nvPr/>
        </p:nvPicPr>
        <p:blipFill>
          <a:blip r:embed="rId3" cstate="print">
            <a:lum contrast="6000"/>
          </a:blip>
          <a:srcRect/>
          <a:stretch>
            <a:fillRect/>
          </a:stretch>
        </p:blipFill>
        <p:spPr bwMode="auto">
          <a:xfrm>
            <a:off x="6942138" y="4953000"/>
            <a:ext cx="1744662"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3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3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638800" y="182563"/>
            <a:ext cx="3276600" cy="3046988"/>
          </a:xfrm>
          <a:prstGeom prst="rect">
            <a:avLst/>
          </a:prstGeom>
          <a:noFill/>
          <a:ln w="9525">
            <a:noFill/>
            <a:miter lim="800000"/>
            <a:headEnd/>
            <a:tailEnd/>
          </a:ln>
          <a:effectLst/>
        </p:spPr>
        <p:txBody>
          <a:bodyPr wrap="square">
            <a:spAutoFit/>
          </a:bodyPr>
          <a:lstStyle/>
          <a:p>
            <a:pPr algn="ctr">
              <a:spcBef>
                <a:spcPct val="50000"/>
              </a:spcBef>
            </a:pPr>
            <a:r>
              <a:rPr lang="en-US" sz="4000" dirty="0">
                <a:solidFill>
                  <a:srgbClr val="FF4F4F"/>
                </a:solidFill>
                <a:latin typeface="BlackChancery" pitchFamily="2" charset="0"/>
              </a:rPr>
              <a:t>The Seesaw of King &amp; Parliament:      </a:t>
            </a:r>
            <a:br>
              <a:rPr lang="en-US" sz="4000" dirty="0">
                <a:solidFill>
                  <a:srgbClr val="FF4F4F"/>
                </a:solidFill>
                <a:latin typeface="BlackChancery" pitchFamily="2" charset="0"/>
              </a:rPr>
            </a:br>
            <a:r>
              <a:rPr lang="en-US" sz="4000" dirty="0">
                <a:solidFill>
                  <a:srgbClr val="FF4F4F"/>
                </a:solidFill>
                <a:latin typeface="BlackChancery" pitchFamily="2" charset="0"/>
              </a:rPr>
              <a:t>                                                     </a:t>
            </a:r>
            <a:r>
              <a:rPr lang="en-US" sz="3200" dirty="0">
                <a:solidFill>
                  <a:srgbClr val="FF4F4F"/>
                </a:solidFill>
                <a:latin typeface="BlackChancery" pitchFamily="2" charset="0"/>
              </a:rPr>
              <a:t>1603-1689</a:t>
            </a:r>
          </a:p>
        </p:txBody>
      </p:sp>
      <p:pic>
        <p:nvPicPr>
          <p:cNvPr id="63491" name="Picture 3" descr="chart-seesaw of King &amp; Parliament-1"/>
          <p:cNvPicPr>
            <a:picLocks noChangeAspect="1" noChangeArrowheads="1"/>
          </p:cNvPicPr>
          <p:nvPr/>
        </p:nvPicPr>
        <p:blipFill>
          <a:blip r:embed="rId3" cstate="print">
            <a:lum bright="-6000" contrast="54000"/>
          </a:blip>
          <a:srcRect t="4378" b="1347"/>
          <a:stretch>
            <a:fillRect/>
          </a:stretch>
        </p:blipFill>
        <p:spPr bwMode="auto">
          <a:xfrm>
            <a:off x="0" y="0"/>
            <a:ext cx="5539571" cy="67056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9" name="Picture 3"/>
          <p:cNvPicPr>
            <a:picLocks noChangeAspect="1" noChangeArrowheads="1"/>
          </p:cNvPicPr>
          <p:nvPr/>
        </p:nvPicPr>
        <p:blipFill>
          <a:blip r:embed="rId3" cstate="print"/>
          <a:srcRect/>
          <a:stretch>
            <a:fillRect/>
          </a:stretch>
        </p:blipFill>
        <p:spPr bwMode="auto">
          <a:xfrm>
            <a:off x="228600" y="381000"/>
            <a:ext cx="46228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4953000" y="304800"/>
            <a:ext cx="3733800" cy="5724644"/>
          </a:xfrm>
          <a:prstGeom prst="rect">
            <a:avLst/>
          </a:prstGeom>
          <a:noFill/>
        </p:spPr>
        <p:txBody>
          <a:bodyPr wrap="square" rtlCol="0">
            <a:spAutoFit/>
          </a:bodyPr>
          <a:lstStyle/>
          <a:p>
            <a:pPr algn="ctr"/>
            <a:r>
              <a:rPr lang="en-US" sz="4000" b="1" dirty="0" smtClean="0">
                <a:solidFill>
                  <a:srgbClr val="C4A7FF"/>
                </a:solidFill>
                <a:effectLst>
                  <a:outerShdw blurRad="38100" dist="38100" dir="2700000" algn="tl">
                    <a:srgbClr val="000000">
                      <a:alpha val="43137"/>
                    </a:srgbClr>
                  </a:outerShdw>
                </a:effectLst>
              </a:rPr>
              <a:t>Geography</a:t>
            </a:r>
          </a:p>
          <a:p>
            <a:endParaRPr lang="en-US" dirty="0">
              <a:solidFill>
                <a:srgbClr val="C4A7FF"/>
              </a:solidFill>
            </a:endParaRPr>
          </a:p>
          <a:p>
            <a:r>
              <a:rPr lang="en-US" sz="2800" b="1" dirty="0" smtClean="0">
                <a:solidFill>
                  <a:srgbClr val="FF0000"/>
                </a:solidFill>
                <a:effectLst>
                  <a:outerShdw blurRad="38100" dist="38100" dir="2700000" algn="tl">
                    <a:srgbClr val="000000">
                      <a:alpha val="43137"/>
                    </a:srgbClr>
                  </a:outerShdw>
                </a:effectLst>
              </a:rPr>
              <a:t>England, Scotland, Wales, Northern Ireland = United Kingdom (1803)</a:t>
            </a:r>
          </a:p>
          <a:p>
            <a:endParaRPr lang="en-US" sz="2800" b="1" dirty="0">
              <a:solidFill>
                <a:srgbClr val="FF0000"/>
              </a:solidFill>
              <a:effectLst>
                <a:outerShdw blurRad="38100" dist="38100" dir="2700000" algn="tl">
                  <a:srgbClr val="000000">
                    <a:alpha val="43137"/>
                  </a:srgbClr>
                </a:outerShdw>
              </a:effectLst>
            </a:endParaRPr>
          </a:p>
          <a:p>
            <a:endParaRPr lang="en-US" sz="2800" b="1" dirty="0" smtClean="0">
              <a:solidFill>
                <a:srgbClr val="FF0000"/>
              </a:solidFill>
              <a:effectLst>
                <a:outerShdw blurRad="38100" dist="38100" dir="2700000" algn="tl">
                  <a:srgbClr val="000000">
                    <a:alpha val="43137"/>
                  </a:srgbClr>
                </a:outerShdw>
              </a:effectLst>
            </a:endParaRPr>
          </a:p>
          <a:p>
            <a:r>
              <a:rPr lang="en-US" sz="2800" b="1" dirty="0" smtClean="0">
                <a:solidFill>
                  <a:srgbClr val="FF0000"/>
                </a:solidFill>
                <a:effectLst>
                  <a:outerShdw blurRad="38100" dist="38100" dir="2700000" algn="tl">
                    <a:srgbClr val="000000">
                      <a:alpha val="43137"/>
                    </a:srgbClr>
                  </a:outerShdw>
                </a:effectLst>
              </a:rPr>
              <a:t>Island Nation </a:t>
            </a:r>
            <a:r>
              <a:rPr lang="en-US" sz="2800" b="1" dirty="0" smtClean="0">
                <a:solidFill>
                  <a:srgbClr val="C4A7FF"/>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Protected by Rough Seas and English Channel from  European Continent</a:t>
            </a:r>
            <a:endParaRPr lang="en-US" sz="1400" b="1" dirty="0">
              <a:solidFill>
                <a:srgbClr val="FF0000"/>
              </a:solidFill>
              <a:effectLst>
                <a:outerShdw blurRad="38100" dist="38100" dir="2700000" algn="tl">
                  <a:srgbClr val="000000">
                    <a:alpha val="43137"/>
                  </a:srgbClr>
                </a:outerShdw>
              </a:effectLst>
            </a:endParaRPr>
          </a:p>
        </p:txBody>
      </p:sp>
      <p:pic>
        <p:nvPicPr>
          <p:cNvPr id="157700" name="Picture 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a:effectLst/>
        </p:spPr>
      </p:pic>
      <p:sp>
        <p:nvSpPr>
          <p:cNvPr id="6" name="Rectangle 5"/>
          <p:cNvSpPr/>
          <p:nvPr/>
        </p:nvSpPr>
        <p:spPr>
          <a:xfrm>
            <a:off x="1447800" y="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500"/>
                                        <p:tgtEl>
                                          <p:spTgt spid="157700"/>
                                        </p:tgtEl>
                                      </p:cBhvr>
                                    </p:animEffect>
                                    <p:set>
                                      <p:cBhvr>
                                        <p:cTn id="7" dur="1" fill="hold">
                                          <p:stCondLst>
                                            <p:cond delay="499"/>
                                          </p:stCondLst>
                                        </p:cTn>
                                        <p:tgtEl>
                                          <p:spTgt spid="157700"/>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28600"/>
            <a:ext cx="8229600" cy="685800"/>
          </a:xfrm>
        </p:spPr>
        <p:txBody>
          <a:bodyPr/>
          <a:lstStyle/>
          <a:p>
            <a:r>
              <a:rPr lang="en-GB" sz="4000" b="1" dirty="0">
                <a:solidFill>
                  <a:schemeClr val="bg1"/>
                </a:solidFill>
                <a:effectLst>
                  <a:outerShdw blurRad="38100" dist="38100" dir="2700000" algn="tl">
                    <a:srgbClr val="000000">
                      <a:alpha val="43137"/>
                    </a:srgbClr>
                  </a:outerShdw>
                </a:effectLst>
              </a:rPr>
              <a:t>Could the rich control the king?</a:t>
            </a:r>
          </a:p>
        </p:txBody>
      </p:sp>
      <p:sp>
        <p:nvSpPr>
          <p:cNvPr id="7175" name="Text Box 7"/>
          <p:cNvSpPr txBox="1">
            <a:spLocks noChangeArrowheads="1"/>
          </p:cNvSpPr>
          <p:nvPr/>
        </p:nvSpPr>
        <p:spPr bwMode="auto">
          <a:xfrm>
            <a:off x="6934200" y="4572000"/>
            <a:ext cx="15240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God fearing</a:t>
            </a:r>
          </a:p>
        </p:txBody>
      </p:sp>
      <p:sp>
        <p:nvSpPr>
          <p:cNvPr id="7176" name="Text Box 8"/>
          <p:cNvSpPr txBox="1">
            <a:spLocks noChangeArrowheads="1"/>
          </p:cNvSpPr>
          <p:nvPr/>
        </p:nvSpPr>
        <p:spPr bwMode="auto">
          <a:xfrm>
            <a:off x="6324600" y="2971800"/>
            <a:ext cx="1828800" cy="646331"/>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A good judge of character</a:t>
            </a:r>
          </a:p>
        </p:txBody>
      </p:sp>
      <p:sp>
        <p:nvSpPr>
          <p:cNvPr id="7177" name="Text Box 9"/>
          <p:cNvSpPr txBox="1">
            <a:spLocks noChangeArrowheads="1"/>
          </p:cNvSpPr>
          <p:nvPr/>
        </p:nvSpPr>
        <p:spPr bwMode="auto">
          <a:xfrm>
            <a:off x="6705600" y="3962400"/>
            <a:ext cx="17526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A good soldier</a:t>
            </a:r>
          </a:p>
        </p:txBody>
      </p:sp>
      <p:sp>
        <p:nvSpPr>
          <p:cNvPr id="7179" name="Text Box 11"/>
          <p:cNvSpPr txBox="1">
            <a:spLocks noChangeArrowheads="1"/>
          </p:cNvSpPr>
          <p:nvPr/>
        </p:nvSpPr>
        <p:spPr bwMode="auto">
          <a:xfrm>
            <a:off x="838200" y="990600"/>
            <a:ext cx="7772400" cy="2123658"/>
          </a:xfrm>
          <a:prstGeom prst="rect">
            <a:avLst/>
          </a:prstGeom>
          <a:noFill/>
          <a:ln w="9525">
            <a:noFill/>
            <a:miter lim="800000"/>
            <a:headEnd/>
            <a:tailEnd/>
          </a:ln>
          <a:effectLst/>
        </p:spPr>
        <p:txBody>
          <a:bodyPr wrap="square">
            <a:spAutoFit/>
          </a:bodyPr>
          <a:lstStyle/>
          <a:p>
            <a:pPr>
              <a:spcBef>
                <a:spcPct val="50000"/>
              </a:spcBef>
            </a:pPr>
            <a:r>
              <a:rPr lang="en-GB" sz="2400" b="1" dirty="0">
                <a:solidFill>
                  <a:schemeClr val="bg1"/>
                </a:solidFill>
              </a:rPr>
              <a:t>Around the picture below, you can read some of the qualities which medieval people expected their king to have! </a:t>
            </a:r>
            <a:endParaRPr lang="en-GB" sz="2400" b="1" dirty="0" smtClean="0">
              <a:solidFill>
                <a:schemeClr val="bg1"/>
              </a:solidFill>
            </a:endParaRPr>
          </a:p>
          <a:p>
            <a:pPr>
              <a:spcBef>
                <a:spcPct val="50000"/>
              </a:spcBef>
            </a:pPr>
            <a:r>
              <a:rPr lang="en-GB" sz="2400" b="1" u="sng" dirty="0" smtClean="0">
                <a:solidFill>
                  <a:schemeClr val="bg1"/>
                </a:solidFill>
              </a:rPr>
              <a:t>Which </a:t>
            </a:r>
            <a:r>
              <a:rPr lang="en-GB" sz="2400" b="1" u="sng" dirty="0">
                <a:solidFill>
                  <a:schemeClr val="bg1"/>
                </a:solidFill>
              </a:rPr>
              <a:t>three are the most important for a medieval king? </a:t>
            </a:r>
          </a:p>
        </p:txBody>
      </p:sp>
      <p:sp>
        <p:nvSpPr>
          <p:cNvPr id="7180" name="Text Box 12"/>
          <p:cNvSpPr txBox="1">
            <a:spLocks noChangeArrowheads="1"/>
          </p:cNvSpPr>
          <p:nvPr/>
        </p:nvSpPr>
        <p:spPr bwMode="auto">
          <a:xfrm>
            <a:off x="1219200" y="3200400"/>
            <a:ext cx="1981200" cy="646331"/>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Rich – but not greedy!</a:t>
            </a:r>
          </a:p>
        </p:txBody>
      </p:sp>
      <p:sp>
        <p:nvSpPr>
          <p:cNvPr id="7182" name="Text Box 14"/>
          <p:cNvSpPr txBox="1">
            <a:spLocks noChangeArrowheads="1"/>
          </p:cNvSpPr>
          <p:nvPr/>
        </p:nvSpPr>
        <p:spPr bwMode="auto">
          <a:xfrm>
            <a:off x="914400" y="4038600"/>
            <a:ext cx="18288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Fit and strong</a:t>
            </a:r>
          </a:p>
        </p:txBody>
      </p:sp>
      <p:sp>
        <p:nvSpPr>
          <p:cNvPr id="7183" name="Text Box 15"/>
          <p:cNvSpPr txBox="1">
            <a:spLocks noChangeArrowheads="1"/>
          </p:cNvSpPr>
          <p:nvPr/>
        </p:nvSpPr>
        <p:spPr bwMode="auto">
          <a:xfrm>
            <a:off x="1066800" y="4724400"/>
            <a:ext cx="15240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Inspiring!</a:t>
            </a:r>
          </a:p>
        </p:txBody>
      </p:sp>
      <p:sp>
        <p:nvSpPr>
          <p:cNvPr id="7184" name="Text Box 16"/>
          <p:cNvSpPr txBox="1">
            <a:spLocks noChangeArrowheads="1"/>
          </p:cNvSpPr>
          <p:nvPr/>
        </p:nvSpPr>
        <p:spPr bwMode="auto">
          <a:xfrm>
            <a:off x="1143000" y="5410200"/>
            <a:ext cx="16002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Hardworking</a:t>
            </a:r>
          </a:p>
        </p:txBody>
      </p:sp>
      <p:sp>
        <p:nvSpPr>
          <p:cNvPr id="7185" name="Text Box 17"/>
          <p:cNvSpPr txBox="1">
            <a:spLocks noChangeArrowheads="1"/>
          </p:cNvSpPr>
          <p:nvPr/>
        </p:nvSpPr>
        <p:spPr bwMode="auto">
          <a:xfrm>
            <a:off x="6705600" y="5105400"/>
            <a:ext cx="19050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Brave</a:t>
            </a:r>
          </a:p>
        </p:txBody>
      </p:sp>
      <p:sp>
        <p:nvSpPr>
          <p:cNvPr id="7186" name="Text Box 18"/>
          <p:cNvSpPr txBox="1">
            <a:spLocks noChangeArrowheads="1"/>
          </p:cNvSpPr>
          <p:nvPr/>
        </p:nvSpPr>
        <p:spPr bwMode="auto">
          <a:xfrm>
            <a:off x="6400800" y="6019800"/>
            <a:ext cx="19050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Wise</a:t>
            </a:r>
          </a:p>
        </p:txBody>
      </p:sp>
      <p:sp>
        <p:nvSpPr>
          <p:cNvPr id="7187" name="Text Box 19"/>
          <p:cNvSpPr txBox="1">
            <a:spLocks noChangeArrowheads="1"/>
          </p:cNvSpPr>
          <p:nvPr/>
        </p:nvSpPr>
        <p:spPr bwMode="auto">
          <a:xfrm>
            <a:off x="1600200" y="6172200"/>
            <a:ext cx="19812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Firm – but fair!</a:t>
            </a:r>
          </a:p>
        </p:txBody>
      </p:sp>
      <p:pic>
        <p:nvPicPr>
          <p:cNvPr id="159746" name="Picture 2"/>
          <p:cNvPicPr>
            <a:picLocks noGrp="1" noChangeAspect="1" noChangeArrowheads="1"/>
          </p:cNvPicPr>
          <p:nvPr>
            <p:ph type="dgm" idx="1"/>
          </p:nvPr>
        </p:nvPicPr>
        <p:blipFill>
          <a:blip r:embed="rId3" cstate="print"/>
          <a:srcRect/>
          <a:stretch>
            <a:fillRect/>
          </a:stretch>
        </p:blipFill>
        <p:spPr bwMode="auto">
          <a:xfrm>
            <a:off x="3657600" y="2971800"/>
            <a:ext cx="1735138" cy="34138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dissolve">
                                      <p:cBhvr>
                                        <p:cTn id="12" dur="500"/>
                                        <p:tgtEl>
                                          <p:spTgt spid="71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dissolve">
                                      <p:cBhvr>
                                        <p:cTn id="17" dur="500"/>
                                        <p:tgtEl>
                                          <p:spTgt spid="717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dissolve">
                                      <p:cBhvr>
                                        <p:cTn id="22" dur="500"/>
                                        <p:tgtEl>
                                          <p:spTgt spid="717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500" fill="hold"/>
                                        <p:tgtEl>
                                          <p:spTgt spid="7179"/>
                                        </p:tgtEl>
                                        <p:attrNameLst>
                                          <p:attrName>ppt_w</p:attrName>
                                        </p:attrNameLst>
                                      </p:cBhvr>
                                      <p:tavLst>
                                        <p:tav tm="0">
                                          <p:val>
                                            <p:fltVal val="0"/>
                                          </p:val>
                                        </p:tav>
                                        <p:tav tm="100000">
                                          <p:val>
                                            <p:strVal val="#ppt_w"/>
                                          </p:val>
                                        </p:tav>
                                      </p:tavLst>
                                    </p:anim>
                                    <p:anim calcmode="lin" valueType="num">
                                      <p:cBhvr>
                                        <p:cTn id="28" dur="500" fill="hold"/>
                                        <p:tgtEl>
                                          <p:spTgt spid="717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180"/>
                                        </p:tgtEl>
                                        <p:attrNameLst>
                                          <p:attrName>style.visibility</p:attrName>
                                        </p:attrNameLst>
                                      </p:cBhvr>
                                      <p:to>
                                        <p:strVal val="visible"/>
                                      </p:to>
                                    </p:set>
                                    <p:animEffect transition="in" filter="dissolve">
                                      <p:cBhvr>
                                        <p:cTn id="33" dur="500"/>
                                        <p:tgtEl>
                                          <p:spTgt spid="7180"/>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182"/>
                                        </p:tgtEl>
                                        <p:attrNameLst>
                                          <p:attrName>style.visibility</p:attrName>
                                        </p:attrNameLst>
                                      </p:cBhvr>
                                      <p:to>
                                        <p:strVal val="visible"/>
                                      </p:to>
                                    </p:set>
                                    <p:anim calcmode="lin" valueType="num">
                                      <p:cBhvr>
                                        <p:cTn id="38" dur="500" fill="hold"/>
                                        <p:tgtEl>
                                          <p:spTgt spid="7182"/>
                                        </p:tgtEl>
                                        <p:attrNameLst>
                                          <p:attrName>ppt_w</p:attrName>
                                        </p:attrNameLst>
                                      </p:cBhvr>
                                      <p:tavLst>
                                        <p:tav tm="0">
                                          <p:val>
                                            <p:fltVal val="0"/>
                                          </p:val>
                                        </p:tav>
                                        <p:tav tm="100000">
                                          <p:val>
                                            <p:strVal val="#ppt_w"/>
                                          </p:val>
                                        </p:tav>
                                      </p:tavLst>
                                    </p:anim>
                                    <p:anim calcmode="lin" valueType="num">
                                      <p:cBhvr>
                                        <p:cTn id="39" dur="500" fill="hold"/>
                                        <p:tgtEl>
                                          <p:spTgt spid="7182"/>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183"/>
                                        </p:tgtEl>
                                        <p:attrNameLst>
                                          <p:attrName>style.visibility</p:attrName>
                                        </p:attrNameLst>
                                      </p:cBhvr>
                                      <p:to>
                                        <p:strVal val="visible"/>
                                      </p:to>
                                    </p:set>
                                    <p:animEffect transition="in" filter="dissolve">
                                      <p:cBhvr>
                                        <p:cTn id="44" dur="500"/>
                                        <p:tgtEl>
                                          <p:spTgt spid="718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184"/>
                                        </p:tgtEl>
                                        <p:attrNameLst>
                                          <p:attrName>style.visibility</p:attrName>
                                        </p:attrNameLst>
                                      </p:cBhvr>
                                      <p:to>
                                        <p:strVal val="visible"/>
                                      </p:to>
                                    </p:set>
                                    <p:animEffect transition="in" filter="dissolve">
                                      <p:cBhvr>
                                        <p:cTn id="49" dur="500"/>
                                        <p:tgtEl>
                                          <p:spTgt spid="718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7185"/>
                                        </p:tgtEl>
                                        <p:attrNameLst>
                                          <p:attrName>style.visibility</p:attrName>
                                        </p:attrNameLst>
                                      </p:cBhvr>
                                      <p:to>
                                        <p:strVal val="visible"/>
                                      </p:to>
                                    </p:set>
                                    <p:animEffect transition="in" filter="dissolve">
                                      <p:cBhvr>
                                        <p:cTn id="54" dur="500"/>
                                        <p:tgtEl>
                                          <p:spTgt spid="718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7186"/>
                                        </p:tgtEl>
                                        <p:attrNameLst>
                                          <p:attrName>style.visibility</p:attrName>
                                        </p:attrNameLst>
                                      </p:cBhvr>
                                      <p:to>
                                        <p:strVal val="visible"/>
                                      </p:to>
                                    </p:set>
                                    <p:animEffect transition="in" filter="dissolve">
                                      <p:cBhvr>
                                        <p:cTn id="59" dur="500"/>
                                        <p:tgtEl>
                                          <p:spTgt spid="718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7187"/>
                                        </p:tgtEl>
                                        <p:attrNameLst>
                                          <p:attrName>style.visibility</p:attrName>
                                        </p:attrNameLst>
                                      </p:cBhvr>
                                      <p:to>
                                        <p:strVal val="visible"/>
                                      </p:to>
                                    </p:set>
                                    <p:animEffect transition="in" filter="dissolve">
                                      <p:cBhvr>
                                        <p:cTn id="64" dur="500"/>
                                        <p:tgtEl>
                                          <p:spTgt spid="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5" grpId="0" autoUpdateAnimBg="0"/>
      <p:bldP spid="7176" grpId="0" autoUpdateAnimBg="0"/>
      <p:bldP spid="7177" grpId="0" autoUpdateAnimBg="0"/>
      <p:bldP spid="7179" grpId="0" autoUpdateAnimBg="0"/>
      <p:bldP spid="7180" grpId="0" autoUpdateAnimBg="0"/>
      <p:bldP spid="7182" grpId="0" autoUpdateAnimBg="0"/>
      <p:bldP spid="7183" grpId="0" autoUpdateAnimBg="0"/>
      <p:bldP spid="7184" grpId="0" autoUpdateAnimBg="0"/>
      <p:bldP spid="7185" grpId="0" autoUpdateAnimBg="0"/>
      <p:bldP spid="7186" grpId="0" autoUpdateAnimBg="0"/>
      <p:bldP spid="718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4572000" cy="3194721"/>
          </a:xfrm>
          <a:prstGeom prst="rect">
            <a:avLst/>
          </a:prstGeom>
        </p:spPr>
        <p:txBody>
          <a:bodyPr wrap="square">
            <a:spAutoFit/>
          </a:bodyPr>
          <a:lstStyle/>
          <a:p>
            <a:pPr>
              <a:lnSpc>
                <a:spcPct val="90000"/>
              </a:lnSpc>
              <a:buFont typeface="Wingdings" pitchFamily="2" charset="2"/>
              <a:buNone/>
            </a:pPr>
            <a:r>
              <a:rPr lang="en-GB" sz="2800" dirty="0" smtClean="0">
                <a:solidFill>
                  <a:srgbClr val="FFC000"/>
                </a:solidFill>
                <a:effectLst/>
              </a:rPr>
              <a:t>He is famous as Prince John in make believe stories of Robin Hood.  </a:t>
            </a:r>
          </a:p>
          <a:p>
            <a:pPr>
              <a:lnSpc>
                <a:spcPct val="90000"/>
              </a:lnSpc>
              <a:buFont typeface="Wingdings" pitchFamily="2" charset="2"/>
              <a:buNone/>
            </a:pPr>
            <a:endParaRPr lang="en-GB" sz="2800" dirty="0">
              <a:solidFill>
                <a:srgbClr val="FFC000"/>
              </a:solidFill>
            </a:endParaRPr>
          </a:p>
          <a:p>
            <a:pPr>
              <a:lnSpc>
                <a:spcPct val="90000"/>
              </a:lnSpc>
              <a:buFont typeface="Wingdings" pitchFamily="2" charset="2"/>
              <a:buNone/>
            </a:pPr>
            <a:r>
              <a:rPr lang="en-GB" sz="2800" dirty="0" smtClean="0">
                <a:solidFill>
                  <a:srgbClr val="FFC000"/>
                </a:solidFill>
                <a:effectLst/>
              </a:rPr>
              <a:t>In the stories he </a:t>
            </a:r>
            <a:br>
              <a:rPr lang="en-GB" sz="2800" dirty="0" smtClean="0">
                <a:solidFill>
                  <a:srgbClr val="FFC000"/>
                </a:solidFill>
                <a:effectLst/>
              </a:rPr>
            </a:br>
            <a:r>
              <a:rPr lang="en-GB" sz="2800" dirty="0" smtClean="0">
                <a:solidFill>
                  <a:srgbClr val="FFC000"/>
                </a:solidFill>
                <a:effectLst/>
              </a:rPr>
              <a:t>is a wicked and foolish prince who taxes the people of England unfairly.  </a:t>
            </a:r>
          </a:p>
        </p:txBody>
      </p:sp>
      <p:sp>
        <p:nvSpPr>
          <p:cNvPr id="3" name="TextBox 2"/>
          <p:cNvSpPr txBox="1"/>
          <p:nvPr/>
        </p:nvSpPr>
        <p:spPr>
          <a:xfrm>
            <a:off x="228600" y="228600"/>
            <a:ext cx="3352800" cy="707886"/>
          </a:xfrm>
          <a:prstGeom prst="rect">
            <a:avLst/>
          </a:prstGeom>
          <a:noFill/>
        </p:spPr>
        <p:txBody>
          <a:bodyPr wrap="square" rtlCol="0">
            <a:spAutoFit/>
          </a:bodyPr>
          <a:lstStyle/>
          <a:p>
            <a:pPr algn="ctr"/>
            <a:r>
              <a:rPr lang="en-US" sz="4000" b="1" dirty="0" smtClean="0">
                <a:solidFill>
                  <a:srgbClr val="FF0000"/>
                </a:solidFill>
                <a:effectLst>
                  <a:outerShdw blurRad="38100" dist="38100" dir="2700000" algn="tl">
                    <a:srgbClr val="000000">
                      <a:alpha val="43137"/>
                    </a:srgbClr>
                  </a:outerShdw>
                </a:effectLst>
              </a:rPr>
              <a:t>King  John</a:t>
            </a:r>
            <a:endParaRPr lang="en-US" sz="4000" b="1" dirty="0">
              <a:solidFill>
                <a:srgbClr val="FF0000"/>
              </a:solidFill>
              <a:effectLst>
                <a:outerShdw blurRad="38100" dist="38100" dir="2700000" algn="tl">
                  <a:srgbClr val="000000">
                    <a:alpha val="43137"/>
                  </a:srgbClr>
                </a:outerShdw>
              </a:effectLst>
            </a:endParaRPr>
          </a:p>
        </p:txBody>
      </p:sp>
      <p:pic>
        <p:nvPicPr>
          <p:cNvPr id="158722" name="Picture 2"/>
          <p:cNvPicPr>
            <a:picLocks noChangeAspect="1" noChangeArrowheads="1"/>
          </p:cNvPicPr>
          <p:nvPr/>
        </p:nvPicPr>
        <p:blipFill>
          <a:blip r:embed="rId3" cstate="print"/>
          <a:srcRect/>
          <a:stretch>
            <a:fillRect/>
          </a:stretch>
        </p:blipFill>
        <p:spPr bwMode="auto">
          <a:xfrm>
            <a:off x="5334000" y="685800"/>
            <a:ext cx="3124200" cy="52729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86800" cy="867930"/>
          </a:xfrm>
          <a:prstGeom prst="rect">
            <a:avLst/>
          </a:prstGeom>
        </p:spPr>
        <p:txBody>
          <a:bodyPr wrap="square">
            <a:spAutoFit/>
          </a:bodyPr>
          <a:lstStyle/>
          <a:p>
            <a:pPr>
              <a:lnSpc>
                <a:spcPct val="90000"/>
              </a:lnSpc>
              <a:buFont typeface="Wingdings" pitchFamily="2" charset="2"/>
              <a:buNone/>
            </a:pPr>
            <a:r>
              <a:rPr lang="en-GB" sz="2800" dirty="0" smtClean="0">
                <a:solidFill>
                  <a:srgbClr val="FF0000"/>
                </a:solidFill>
                <a:effectLst/>
              </a:rPr>
              <a:t>King John </a:t>
            </a:r>
            <a:r>
              <a:rPr lang="en-GB" sz="2800" dirty="0" smtClean="0">
                <a:solidFill>
                  <a:schemeClr val="bg1"/>
                </a:solidFill>
                <a:effectLst/>
              </a:rPr>
              <a:t>ruled </a:t>
            </a:r>
            <a:r>
              <a:rPr lang="en-GB" sz="2800" dirty="0" smtClean="0">
                <a:solidFill>
                  <a:srgbClr val="FF0000"/>
                </a:solidFill>
                <a:effectLst/>
              </a:rPr>
              <a:t>England</a:t>
            </a:r>
            <a:r>
              <a:rPr lang="en-GB" sz="2800" dirty="0" smtClean="0">
                <a:solidFill>
                  <a:schemeClr val="bg1"/>
                </a:solidFill>
                <a:effectLst/>
              </a:rPr>
              <a:t> from 1199 to 1216.  </a:t>
            </a:r>
            <a:br>
              <a:rPr lang="en-GB" sz="2800" dirty="0" smtClean="0">
                <a:solidFill>
                  <a:schemeClr val="bg1"/>
                </a:solidFill>
                <a:effectLst/>
              </a:rPr>
            </a:br>
            <a:r>
              <a:rPr lang="en-GB" sz="2800" dirty="0" smtClean="0">
                <a:solidFill>
                  <a:schemeClr val="bg1"/>
                </a:solidFill>
                <a:effectLst/>
              </a:rPr>
              <a:t>He faced the following problems:</a:t>
            </a:r>
            <a:endParaRPr lang="en-GB" sz="2800" dirty="0">
              <a:solidFill>
                <a:schemeClr val="bg1"/>
              </a:solidFill>
              <a:effectLst/>
            </a:endParaRPr>
          </a:p>
        </p:txBody>
      </p:sp>
      <p:graphicFrame>
        <p:nvGraphicFramePr>
          <p:cNvPr id="3" name="Diagram 2"/>
          <p:cNvGraphicFramePr/>
          <p:nvPr/>
        </p:nvGraphicFramePr>
        <p:xfrm>
          <a:off x="0" y="10668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7249CD1A-E083-4D98-8BE8-15AB4B3D5EB0}"/>
                                            </p:graphicEl>
                                          </p:spTgt>
                                        </p:tgtEl>
                                        <p:attrNameLst>
                                          <p:attrName>style.visibility</p:attrName>
                                        </p:attrNameLst>
                                      </p:cBhvr>
                                      <p:to>
                                        <p:strVal val="visible"/>
                                      </p:to>
                                    </p:set>
                                    <p:anim calcmode="lin" valueType="num">
                                      <p:cBhvr additive="base">
                                        <p:cTn id="7" dur="500" fill="hold"/>
                                        <p:tgtEl>
                                          <p:spTgt spid="3">
                                            <p:graphicEl>
                                              <a:dgm id="{7249CD1A-E083-4D98-8BE8-15AB4B3D5EB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7249CD1A-E083-4D98-8BE8-15AB4B3D5EB0}"/>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0E310048-B303-4CE7-A3CD-06206801C970}"/>
                                            </p:graphicEl>
                                          </p:spTgt>
                                        </p:tgtEl>
                                        <p:attrNameLst>
                                          <p:attrName>style.visibility</p:attrName>
                                        </p:attrNameLst>
                                      </p:cBhvr>
                                      <p:to>
                                        <p:strVal val="visible"/>
                                      </p:to>
                                    </p:set>
                                    <p:anim calcmode="lin" valueType="num">
                                      <p:cBhvr additive="base">
                                        <p:cTn id="13" dur="500" fill="hold"/>
                                        <p:tgtEl>
                                          <p:spTgt spid="3">
                                            <p:graphicEl>
                                              <a:dgm id="{0E310048-B303-4CE7-A3CD-06206801C970}"/>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0E310048-B303-4CE7-A3CD-06206801C970}"/>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1820F74F-D7D1-4F7A-9006-0D6E72D784C2}"/>
                                            </p:graphicEl>
                                          </p:spTgt>
                                        </p:tgtEl>
                                        <p:attrNameLst>
                                          <p:attrName>style.visibility</p:attrName>
                                        </p:attrNameLst>
                                      </p:cBhvr>
                                      <p:to>
                                        <p:strVal val="visible"/>
                                      </p:to>
                                    </p:set>
                                    <p:anim calcmode="lin" valueType="num">
                                      <p:cBhvr additive="base">
                                        <p:cTn id="19" dur="500" fill="hold"/>
                                        <p:tgtEl>
                                          <p:spTgt spid="3">
                                            <p:graphicEl>
                                              <a:dgm id="{1820F74F-D7D1-4F7A-9006-0D6E72D784C2}"/>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1820F74F-D7D1-4F7A-9006-0D6E72D784C2}"/>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graphicEl>
                                              <a:dgm id="{39B2436B-D4B0-4B4F-825F-286B1D7352C4}"/>
                                            </p:graphicEl>
                                          </p:spTgt>
                                        </p:tgtEl>
                                        <p:attrNameLst>
                                          <p:attrName>style.visibility</p:attrName>
                                        </p:attrNameLst>
                                      </p:cBhvr>
                                      <p:to>
                                        <p:strVal val="visible"/>
                                      </p:to>
                                    </p:set>
                                    <p:anim calcmode="lin" valueType="num">
                                      <p:cBhvr additive="base">
                                        <p:cTn id="23" dur="500" fill="hold"/>
                                        <p:tgtEl>
                                          <p:spTgt spid="3">
                                            <p:graphicEl>
                                              <a:dgm id="{39B2436B-D4B0-4B4F-825F-286B1D7352C4}"/>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39B2436B-D4B0-4B4F-825F-286B1D7352C4}"/>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graphicEl>
                                              <a:dgm id="{C093E922-673D-4A3A-93EC-D7DCF03AF8C8}"/>
                                            </p:graphicEl>
                                          </p:spTgt>
                                        </p:tgtEl>
                                        <p:attrNameLst>
                                          <p:attrName>style.visibility</p:attrName>
                                        </p:attrNameLst>
                                      </p:cBhvr>
                                      <p:to>
                                        <p:strVal val="visible"/>
                                      </p:to>
                                    </p:set>
                                    <p:anim calcmode="lin" valueType="num">
                                      <p:cBhvr additive="base">
                                        <p:cTn id="29" dur="500" fill="hold"/>
                                        <p:tgtEl>
                                          <p:spTgt spid="3">
                                            <p:graphicEl>
                                              <a:dgm id="{C093E922-673D-4A3A-93EC-D7DCF03AF8C8}"/>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graphicEl>
                                              <a:dgm id="{C093E922-673D-4A3A-93EC-D7DCF03AF8C8}"/>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graphicEl>
                                              <a:dgm id="{A451B51E-D166-4313-AA0C-4589EC4D9885}"/>
                                            </p:graphicEl>
                                          </p:spTgt>
                                        </p:tgtEl>
                                        <p:attrNameLst>
                                          <p:attrName>style.visibility</p:attrName>
                                        </p:attrNameLst>
                                      </p:cBhvr>
                                      <p:to>
                                        <p:strVal val="visible"/>
                                      </p:to>
                                    </p:set>
                                    <p:anim calcmode="lin" valueType="num">
                                      <p:cBhvr additive="base">
                                        <p:cTn id="35" dur="500" fill="hold"/>
                                        <p:tgtEl>
                                          <p:spTgt spid="3">
                                            <p:graphicEl>
                                              <a:dgm id="{A451B51E-D166-4313-AA0C-4589EC4D9885}"/>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graphicEl>
                                              <a:dgm id="{A451B51E-D166-4313-AA0C-4589EC4D9885}"/>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graphicEl>
                                              <a:dgm id="{C88A823C-B783-41C9-9B20-2225400C1775}"/>
                                            </p:graphicEl>
                                          </p:spTgt>
                                        </p:tgtEl>
                                        <p:attrNameLst>
                                          <p:attrName>style.visibility</p:attrName>
                                        </p:attrNameLst>
                                      </p:cBhvr>
                                      <p:to>
                                        <p:strVal val="visible"/>
                                      </p:to>
                                    </p:set>
                                    <p:anim calcmode="lin" valueType="num">
                                      <p:cBhvr additive="base">
                                        <p:cTn id="39" dur="500" fill="hold"/>
                                        <p:tgtEl>
                                          <p:spTgt spid="3">
                                            <p:graphicEl>
                                              <a:dgm id="{C88A823C-B783-41C9-9B20-2225400C1775}"/>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graphicEl>
                                              <a:dgm id="{C88A823C-B783-41C9-9B20-2225400C1775}"/>
                                            </p:graphic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
                                            <p:graphicEl>
                                              <a:dgm id="{126F6D30-76CE-4FF1-A0F5-270D9BB0116F}"/>
                                            </p:graphicEl>
                                          </p:spTgt>
                                        </p:tgtEl>
                                        <p:attrNameLst>
                                          <p:attrName>style.visibility</p:attrName>
                                        </p:attrNameLst>
                                      </p:cBhvr>
                                      <p:to>
                                        <p:strVal val="visible"/>
                                      </p:to>
                                    </p:set>
                                    <p:anim calcmode="lin" valueType="num">
                                      <p:cBhvr additive="base">
                                        <p:cTn id="45" dur="500" fill="hold"/>
                                        <p:tgtEl>
                                          <p:spTgt spid="3">
                                            <p:graphicEl>
                                              <a:dgm id="{126F6D30-76CE-4FF1-A0F5-270D9BB0116F}"/>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graphicEl>
                                              <a:dgm id="{126F6D30-76CE-4FF1-A0F5-270D9BB0116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763000" cy="1384995"/>
          </a:xfrm>
          <a:prstGeom prst="rect">
            <a:avLst/>
          </a:prstGeom>
        </p:spPr>
        <p:txBody>
          <a:bodyPr wrap="square">
            <a:spAutoFit/>
          </a:bodyPr>
          <a:lstStyle/>
          <a:p>
            <a:r>
              <a:rPr lang="en-GB" sz="2800" dirty="0" smtClean="0">
                <a:solidFill>
                  <a:schemeClr val="bg1"/>
                </a:solidFill>
              </a:rPr>
              <a:t>In 1214 many </a:t>
            </a:r>
            <a:r>
              <a:rPr lang="en-GB" sz="2800" dirty="0" smtClean="0">
                <a:solidFill>
                  <a:srgbClr val="FF0000"/>
                </a:solidFill>
              </a:rPr>
              <a:t>barons rebelled against John</a:t>
            </a:r>
            <a:r>
              <a:rPr lang="en-GB" sz="2800" dirty="0" smtClean="0">
                <a:solidFill>
                  <a:schemeClr val="bg1"/>
                </a:solidFill>
              </a:rPr>
              <a:t>. They believed that he could not rule the country properly and was treating them unfairly. </a:t>
            </a:r>
          </a:p>
        </p:txBody>
      </p:sp>
      <p:pic>
        <p:nvPicPr>
          <p:cNvPr id="160770" name="Picture 2"/>
          <p:cNvPicPr>
            <a:picLocks noChangeAspect="1" noChangeArrowheads="1"/>
          </p:cNvPicPr>
          <p:nvPr/>
        </p:nvPicPr>
        <p:blipFill>
          <a:blip r:embed="rId3" cstate="print"/>
          <a:srcRect/>
          <a:stretch>
            <a:fillRect/>
          </a:stretch>
        </p:blipFill>
        <p:spPr bwMode="auto">
          <a:xfrm>
            <a:off x="228600" y="1676400"/>
            <a:ext cx="5159899" cy="4837706"/>
          </a:xfrm>
          <a:prstGeom prst="rect">
            <a:avLst/>
          </a:prstGeom>
          <a:noFill/>
          <a:ln w="9525">
            <a:noFill/>
            <a:miter lim="800000"/>
            <a:headEnd/>
            <a:tailEnd/>
          </a:ln>
          <a:effectLst/>
        </p:spPr>
      </p:pic>
      <p:sp>
        <p:nvSpPr>
          <p:cNvPr id="8" name="Rectangle 7"/>
          <p:cNvSpPr/>
          <p:nvPr/>
        </p:nvSpPr>
        <p:spPr>
          <a:xfrm>
            <a:off x="5486400" y="2438400"/>
            <a:ext cx="3429000" cy="3539430"/>
          </a:xfrm>
          <a:prstGeom prst="rect">
            <a:avLst/>
          </a:prstGeom>
        </p:spPr>
        <p:txBody>
          <a:bodyPr wrap="square">
            <a:spAutoFit/>
          </a:bodyPr>
          <a:lstStyle/>
          <a:p>
            <a:r>
              <a:rPr lang="en-GB" sz="3200" dirty="0" smtClean="0">
                <a:solidFill>
                  <a:schemeClr val="bg1"/>
                </a:solidFill>
              </a:rPr>
              <a:t>In 1215, they </a:t>
            </a:r>
            <a:br>
              <a:rPr lang="en-GB" sz="3200" dirty="0" smtClean="0">
                <a:solidFill>
                  <a:schemeClr val="bg1"/>
                </a:solidFill>
              </a:rPr>
            </a:br>
            <a:r>
              <a:rPr lang="en-GB" sz="3200" dirty="0" smtClean="0">
                <a:solidFill>
                  <a:schemeClr val="bg1"/>
                </a:solidFill>
              </a:rPr>
              <a:t>surrounded </a:t>
            </a:r>
            <a:br>
              <a:rPr lang="en-GB" sz="3200" dirty="0" smtClean="0">
                <a:solidFill>
                  <a:schemeClr val="bg1"/>
                </a:solidFill>
              </a:rPr>
            </a:br>
            <a:r>
              <a:rPr lang="en-GB" sz="3200" dirty="0" smtClean="0">
                <a:solidFill>
                  <a:schemeClr val="bg1"/>
                </a:solidFill>
              </a:rPr>
              <a:t>the King’s Army </a:t>
            </a:r>
            <a:br>
              <a:rPr lang="en-GB" sz="3200" dirty="0" smtClean="0">
                <a:solidFill>
                  <a:schemeClr val="bg1"/>
                </a:solidFill>
              </a:rPr>
            </a:br>
            <a:r>
              <a:rPr lang="en-GB" sz="3200" dirty="0" smtClean="0">
                <a:solidFill>
                  <a:schemeClr val="bg1"/>
                </a:solidFill>
              </a:rPr>
              <a:t>on a field </a:t>
            </a:r>
            <a:br>
              <a:rPr lang="en-GB" sz="3200" dirty="0" smtClean="0">
                <a:solidFill>
                  <a:schemeClr val="bg1"/>
                </a:solidFill>
              </a:rPr>
            </a:br>
            <a:r>
              <a:rPr lang="en-GB" sz="3200" dirty="0" smtClean="0">
                <a:solidFill>
                  <a:schemeClr val="bg1"/>
                </a:solidFill>
              </a:rPr>
              <a:t>at </a:t>
            </a:r>
            <a:r>
              <a:rPr lang="en-GB" sz="3200" dirty="0" smtClean="0">
                <a:solidFill>
                  <a:srgbClr val="FF0000"/>
                </a:solidFill>
              </a:rPr>
              <a:t>Runnymede</a:t>
            </a:r>
            <a:r>
              <a:rPr lang="en-GB" sz="3200" dirty="0" smtClean="0">
                <a:solidFill>
                  <a:schemeClr val="bg1"/>
                </a:solidFill>
              </a:rPr>
              <a:t> </a:t>
            </a:r>
            <a:r>
              <a:rPr lang="en-GB" sz="3200" dirty="0" smtClean="0">
                <a:solidFill>
                  <a:schemeClr val="bg1"/>
                </a:solidFill>
              </a:rPr>
              <a:t>&amp; forced him to sign the </a:t>
            </a:r>
            <a:r>
              <a:rPr lang="en-GB" sz="3200" dirty="0" smtClean="0">
                <a:solidFill>
                  <a:srgbClr val="FF0000"/>
                </a:solidFill>
              </a:rPr>
              <a:t>Magna Carta</a:t>
            </a:r>
            <a:r>
              <a:rPr lang="en-GB" sz="3200" dirty="0" smtClean="0">
                <a:solidFill>
                  <a:schemeClr val="bg1"/>
                </a:solidFill>
              </a:rPr>
              <a:t>.</a:t>
            </a:r>
            <a:endParaRPr lang="en-GB" sz="3200"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srcRect/>
          <a:stretch>
            <a:fillRect/>
          </a:stretch>
        </p:blipFill>
        <p:spPr bwMode="auto">
          <a:xfrm>
            <a:off x="228600" y="228600"/>
            <a:ext cx="3886200"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1795" name="Picture 3"/>
          <p:cNvPicPr>
            <a:picLocks noChangeAspect="1" noChangeArrowheads="1"/>
          </p:cNvPicPr>
          <p:nvPr/>
        </p:nvPicPr>
        <p:blipFill>
          <a:blip r:embed="rId4" cstate="print"/>
          <a:srcRect/>
          <a:stretch>
            <a:fillRect/>
          </a:stretch>
        </p:blipFill>
        <p:spPr bwMode="auto">
          <a:xfrm>
            <a:off x="5029200" y="228600"/>
            <a:ext cx="3883485" cy="586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1796" name="Picture 4"/>
          <p:cNvPicPr>
            <a:picLocks noChangeAspect="1" noChangeArrowheads="1"/>
          </p:cNvPicPr>
          <p:nvPr/>
        </p:nvPicPr>
        <p:blipFill>
          <a:blip r:embed="rId5" cstate="print"/>
          <a:srcRect/>
          <a:stretch>
            <a:fillRect/>
          </a:stretch>
        </p:blipFill>
        <p:spPr bwMode="auto">
          <a:xfrm>
            <a:off x="1447800" y="3352800"/>
            <a:ext cx="3333750" cy="3362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228600" y="349250"/>
            <a:ext cx="8686800" cy="701675"/>
          </a:xfrm>
          <a:prstGeom prst="rect">
            <a:avLst/>
          </a:prstGeom>
          <a:noFill/>
          <a:ln w="9525">
            <a:noFill/>
            <a:miter lim="800000"/>
            <a:headEnd/>
            <a:tailEnd/>
          </a:ln>
          <a:effectLst/>
        </p:spPr>
        <p:txBody>
          <a:bodyPr>
            <a:spAutoFit/>
          </a:bodyPr>
          <a:lstStyle/>
          <a:p>
            <a:pPr algn="ctr">
              <a:spcBef>
                <a:spcPct val="50000"/>
              </a:spcBef>
            </a:pPr>
            <a:r>
              <a:rPr lang="en-US" sz="4000">
                <a:solidFill>
                  <a:srgbClr val="FF4F4F"/>
                </a:solidFill>
                <a:latin typeface="BlackChancery" pitchFamily="2" charset="0"/>
              </a:rPr>
              <a:t>              Magna Carta, 1215</a:t>
            </a:r>
            <a:endParaRPr lang="en-US" sz="3600">
              <a:solidFill>
                <a:srgbClr val="FF4F4F"/>
              </a:solidFill>
              <a:latin typeface="BlackChancery" pitchFamily="2" charset="0"/>
            </a:endParaRPr>
          </a:p>
        </p:txBody>
      </p:sp>
      <p:sp>
        <p:nvSpPr>
          <p:cNvPr id="118788" name="Text Box 4"/>
          <p:cNvSpPr txBox="1">
            <a:spLocks noChangeArrowheads="1"/>
          </p:cNvSpPr>
          <p:nvPr/>
        </p:nvSpPr>
        <p:spPr bwMode="auto">
          <a:xfrm>
            <a:off x="2743200" y="1143000"/>
            <a:ext cx="6096000" cy="5232202"/>
          </a:xfrm>
          <a:prstGeom prst="rect">
            <a:avLst/>
          </a:prstGeom>
          <a:noFill/>
          <a:ln w="9525">
            <a:noFill/>
            <a:miter lim="800000"/>
            <a:headEnd/>
            <a:tailEnd/>
          </a:ln>
          <a:effectLst/>
        </p:spPr>
        <p:txBody>
          <a:bodyPr wrap="square">
            <a:spAutoFit/>
          </a:bodyPr>
          <a:lstStyle/>
          <a:p>
            <a:pPr marL="579438" indent="-579438">
              <a:spcBef>
                <a:spcPct val="50000"/>
              </a:spcBef>
              <a:buClr>
                <a:srgbClr val="C4A7FF"/>
              </a:buClr>
              <a:buSzPct val="90000"/>
              <a:buFont typeface="Monarchbats" pitchFamily="34" charset="0"/>
              <a:buChar char="a"/>
            </a:pPr>
            <a:r>
              <a:rPr lang="en-US" sz="2000" dirty="0">
                <a:solidFill>
                  <a:schemeClr val="bg1"/>
                </a:solidFill>
                <a:latin typeface="Comic Sans MS" pitchFamily="66" charset="0"/>
              </a:rPr>
              <a:t>King John I forced to accept it.</a:t>
            </a:r>
          </a:p>
          <a:p>
            <a:pPr marL="579438" indent="-579438">
              <a:spcBef>
                <a:spcPct val="50000"/>
              </a:spcBef>
              <a:buClr>
                <a:srgbClr val="C4A7FF"/>
              </a:buClr>
              <a:buSzPct val="90000"/>
              <a:buFont typeface="Monarchbats" pitchFamily="34" charset="0"/>
              <a:buChar char="a"/>
            </a:pPr>
            <a:r>
              <a:rPr lang="en-US" sz="2000" dirty="0">
                <a:solidFill>
                  <a:schemeClr val="bg1"/>
                </a:solidFill>
                <a:latin typeface="Comic Sans MS" pitchFamily="66" charset="0"/>
              </a:rPr>
              <a:t>A list of demands made by the nobility.</a:t>
            </a:r>
          </a:p>
          <a:p>
            <a:pPr marL="579438" indent="-579438">
              <a:spcBef>
                <a:spcPct val="50000"/>
              </a:spcBef>
              <a:buClr>
                <a:srgbClr val="C4A7FF"/>
              </a:buClr>
              <a:buSzPct val="90000"/>
              <a:buFont typeface="Monarchbats" pitchFamily="34" charset="0"/>
              <a:buChar char="a"/>
            </a:pPr>
            <a:r>
              <a:rPr lang="en-US" sz="2000" dirty="0">
                <a:solidFill>
                  <a:srgbClr val="FF0000"/>
                </a:solidFill>
                <a:latin typeface="Comic Sans MS" pitchFamily="66" charset="0"/>
              </a:rPr>
              <a:t>Created a CONTRACT between the king and the aristocracy.</a:t>
            </a:r>
          </a:p>
          <a:p>
            <a:pPr marL="579438" indent="-579438">
              <a:spcBef>
                <a:spcPct val="50000"/>
              </a:spcBef>
              <a:buClr>
                <a:srgbClr val="C4A7FF"/>
              </a:buClr>
              <a:buSzPct val="90000"/>
              <a:buFont typeface="Monarchbats" pitchFamily="34" charset="0"/>
              <a:buChar char="a"/>
            </a:pPr>
            <a:r>
              <a:rPr lang="en-US" sz="2000" dirty="0">
                <a:solidFill>
                  <a:schemeClr val="bg1"/>
                </a:solidFill>
                <a:latin typeface="Comic Sans MS" pitchFamily="66" charset="0"/>
              </a:rPr>
              <a:t>Established principles which </a:t>
            </a:r>
            <a:r>
              <a:rPr lang="en-US" sz="2000" dirty="0">
                <a:solidFill>
                  <a:srgbClr val="FF0000"/>
                </a:solidFill>
                <a:latin typeface="Comic Sans MS" pitchFamily="66" charset="0"/>
              </a:rPr>
              <a:t>limited the power of the king</a:t>
            </a:r>
            <a:r>
              <a:rPr lang="en-US" sz="2000" dirty="0">
                <a:solidFill>
                  <a:schemeClr val="bg1"/>
                </a:solidFill>
                <a:latin typeface="Comic Sans MS" pitchFamily="66" charset="0"/>
              </a:rPr>
              <a:t>:</a:t>
            </a:r>
          </a:p>
          <a:p>
            <a:pPr marL="800100" lvl="1" indent="-342900">
              <a:spcBef>
                <a:spcPct val="20000"/>
              </a:spcBef>
              <a:buFont typeface="Wingdings" pitchFamily="2" charset="2"/>
              <a:buChar char="v"/>
            </a:pPr>
            <a:r>
              <a:rPr lang="en-GB" sz="2000" dirty="0" smtClean="0">
                <a:solidFill>
                  <a:schemeClr val="bg1"/>
                </a:solidFill>
                <a:latin typeface="Comic Sans MS" pitchFamily="66" charset="0"/>
              </a:rPr>
              <a:t>Not to imprison nobles without trial</a:t>
            </a:r>
          </a:p>
          <a:p>
            <a:pPr marL="800100" lvl="1" indent="-342900">
              <a:spcBef>
                <a:spcPct val="20000"/>
              </a:spcBef>
              <a:buFont typeface="Wingdings" pitchFamily="2" charset="2"/>
              <a:buChar char="v"/>
            </a:pPr>
            <a:r>
              <a:rPr lang="en-GB" sz="2000" dirty="0" smtClean="0">
                <a:solidFill>
                  <a:srgbClr val="FF0000"/>
                </a:solidFill>
                <a:latin typeface="Comic Sans MS" pitchFamily="66" charset="0"/>
              </a:rPr>
              <a:t>That trials must be in courts: trial by jury with peers; not held in secret by King </a:t>
            </a:r>
          </a:p>
          <a:p>
            <a:pPr marL="800100" lvl="1" indent="-342900">
              <a:spcBef>
                <a:spcPct val="20000"/>
              </a:spcBef>
              <a:buFont typeface="Wingdings" pitchFamily="2" charset="2"/>
              <a:buChar char="v"/>
            </a:pPr>
            <a:r>
              <a:rPr lang="en-GB" sz="2000" dirty="0" smtClean="0">
                <a:solidFill>
                  <a:schemeClr val="bg1"/>
                </a:solidFill>
                <a:latin typeface="Comic Sans MS" pitchFamily="66" charset="0"/>
              </a:rPr>
              <a:t>To have fair taxation for the nobles</a:t>
            </a:r>
          </a:p>
          <a:p>
            <a:pPr marL="800100" lvl="1" indent="-342900">
              <a:spcBef>
                <a:spcPct val="20000"/>
              </a:spcBef>
              <a:buFont typeface="Wingdings" pitchFamily="2" charset="2"/>
              <a:buChar char="v"/>
            </a:pPr>
            <a:r>
              <a:rPr lang="en-GB" sz="2000" dirty="0" smtClean="0">
                <a:solidFill>
                  <a:schemeClr val="bg1"/>
                </a:solidFill>
                <a:latin typeface="Comic Sans MS" pitchFamily="66" charset="0"/>
              </a:rPr>
              <a:t>To let freemen travel wherever they like</a:t>
            </a:r>
          </a:p>
          <a:p>
            <a:pPr marL="800100" lvl="1" indent="-342900">
              <a:spcBef>
                <a:spcPct val="20000"/>
              </a:spcBef>
              <a:buFont typeface="Wingdings" pitchFamily="2" charset="2"/>
              <a:buChar char="v"/>
            </a:pPr>
            <a:r>
              <a:rPr lang="en-GB" sz="2000" dirty="0" smtClean="0">
                <a:solidFill>
                  <a:schemeClr val="bg1"/>
                </a:solidFill>
                <a:latin typeface="Comic Sans MS" pitchFamily="66" charset="0"/>
              </a:rPr>
              <a:t>Not to interfere in Church matters</a:t>
            </a:r>
          </a:p>
          <a:p>
            <a:pPr marL="800100" lvl="1" indent="-342900">
              <a:spcBef>
                <a:spcPct val="20000"/>
              </a:spcBef>
              <a:buFont typeface="Wingdings" pitchFamily="2" charset="2"/>
              <a:buChar char="v"/>
            </a:pPr>
            <a:r>
              <a:rPr lang="en-GB" sz="2000" dirty="0" smtClean="0">
                <a:solidFill>
                  <a:schemeClr val="bg1"/>
                </a:solidFill>
                <a:latin typeface="Comic Sans MS" pitchFamily="66" charset="0"/>
              </a:rPr>
              <a:t>Not to seize crops without paying for them</a:t>
            </a:r>
            <a:endParaRPr lang="en-GB" sz="2000" dirty="0">
              <a:solidFill>
                <a:schemeClr val="bg1"/>
              </a:solidFill>
              <a:latin typeface="Comic Sans MS" pitchFamily="66" charset="0"/>
            </a:endParaRPr>
          </a:p>
        </p:txBody>
      </p:sp>
      <p:pic>
        <p:nvPicPr>
          <p:cNvPr id="118789" name="Picture 5" descr="Magna Carta-1"/>
          <p:cNvPicPr>
            <a:picLocks noChangeAspect="1" noChangeArrowheads="1"/>
          </p:cNvPicPr>
          <p:nvPr/>
        </p:nvPicPr>
        <p:blipFill>
          <a:blip r:embed="rId3" cstate="print"/>
          <a:srcRect/>
          <a:stretch>
            <a:fillRect/>
          </a:stretch>
        </p:blipFill>
        <p:spPr bwMode="auto">
          <a:xfrm>
            <a:off x="381000" y="2971800"/>
            <a:ext cx="1808163" cy="3286125"/>
          </a:xfrm>
          <a:prstGeom prst="rect">
            <a:avLst/>
          </a:prstGeom>
          <a:noFill/>
          <a:ln w="9525">
            <a:solidFill>
              <a:schemeClr val="bg1"/>
            </a:solidFill>
            <a:miter lim="800000"/>
            <a:headEnd/>
            <a:tailEnd/>
          </a:ln>
        </p:spPr>
      </p:pic>
      <p:pic>
        <p:nvPicPr>
          <p:cNvPr id="118790" name="Picture 6" descr="john_1199"/>
          <p:cNvPicPr>
            <a:picLocks noChangeAspect="1" noChangeArrowheads="1"/>
          </p:cNvPicPr>
          <p:nvPr/>
        </p:nvPicPr>
        <p:blipFill>
          <a:blip r:embed="rId4" cstate="print"/>
          <a:srcRect/>
          <a:stretch>
            <a:fillRect/>
          </a:stretch>
        </p:blipFill>
        <p:spPr bwMode="auto">
          <a:xfrm>
            <a:off x="381000" y="457200"/>
            <a:ext cx="1798638" cy="2286000"/>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7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7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228600" y="228600"/>
            <a:ext cx="8686800" cy="701675"/>
          </a:xfrm>
          <a:prstGeom prst="rect">
            <a:avLst/>
          </a:prstGeom>
          <a:noFill/>
          <a:ln w="9525">
            <a:noFill/>
            <a:miter lim="800000"/>
            <a:headEnd/>
            <a:tailEnd/>
          </a:ln>
          <a:effectLst/>
        </p:spPr>
        <p:txBody>
          <a:bodyPr>
            <a:spAutoFit/>
          </a:bodyPr>
          <a:lstStyle/>
          <a:p>
            <a:pPr algn="ctr">
              <a:spcBef>
                <a:spcPct val="50000"/>
              </a:spcBef>
            </a:pPr>
            <a:r>
              <a:rPr lang="en-US" sz="4000" dirty="0">
                <a:solidFill>
                  <a:srgbClr val="FF4F4F"/>
                </a:solidFill>
                <a:latin typeface="BlackChancery" pitchFamily="2" charset="0"/>
              </a:rPr>
              <a:t>Model Parliament, 1295</a:t>
            </a:r>
            <a:endParaRPr lang="en-US" sz="3600" dirty="0">
              <a:solidFill>
                <a:srgbClr val="FF4F4F"/>
              </a:solidFill>
              <a:latin typeface="BlackChancery" pitchFamily="2" charset="0"/>
            </a:endParaRPr>
          </a:p>
        </p:txBody>
      </p:sp>
      <p:sp>
        <p:nvSpPr>
          <p:cNvPr id="129027" name="Text Box 3"/>
          <p:cNvSpPr txBox="1">
            <a:spLocks noChangeArrowheads="1"/>
          </p:cNvSpPr>
          <p:nvPr/>
        </p:nvSpPr>
        <p:spPr bwMode="auto">
          <a:xfrm>
            <a:off x="228600" y="990600"/>
            <a:ext cx="4953000" cy="3602038"/>
          </a:xfrm>
          <a:prstGeom prst="rect">
            <a:avLst/>
          </a:prstGeom>
          <a:noFill/>
          <a:ln w="9525">
            <a:noFill/>
            <a:miter lim="800000"/>
            <a:headEnd/>
            <a:tailEnd/>
          </a:ln>
          <a:effectLst/>
        </p:spPr>
        <p:txBody>
          <a:bodyPr>
            <a:spAutoFit/>
          </a:bodyPr>
          <a:lstStyle/>
          <a:p>
            <a:pPr marL="465138" indent="-465138">
              <a:spcBef>
                <a:spcPct val="50000"/>
              </a:spcBef>
              <a:buClr>
                <a:srgbClr val="C4A7FF"/>
              </a:buClr>
              <a:buSzPct val="90000"/>
              <a:buFont typeface="Monarchbats" pitchFamily="34" charset="0"/>
              <a:buChar char="a"/>
            </a:pPr>
            <a:r>
              <a:rPr lang="en-US" sz="2300" dirty="0">
                <a:solidFill>
                  <a:schemeClr val="bg1"/>
                </a:solidFill>
                <a:latin typeface="Comic Sans MS" pitchFamily="66" charset="0"/>
              </a:rPr>
              <a:t>King Edward I brought his military leaders and nobility together as a Parliament to ask their consent to new taxes.</a:t>
            </a:r>
          </a:p>
          <a:p>
            <a:pPr marL="465138" indent="-465138">
              <a:spcBef>
                <a:spcPct val="50000"/>
              </a:spcBef>
              <a:buClr>
                <a:srgbClr val="C4A7FF"/>
              </a:buClr>
              <a:buSzPct val="90000"/>
              <a:buFont typeface="Monarchbats" pitchFamily="34" charset="0"/>
              <a:buChar char="a"/>
            </a:pPr>
            <a:r>
              <a:rPr lang="en-US" sz="2300" dirty="0">
                <a:solidFill>
                  <a:srgbClr val="FF0000"/>
                </a:solidFill>
                <a:latin typeface="Comic Sans MS" pitchFamily="66" charset="0"/>
              </a:rPr>
              <a:t>Established the principle of parliamentary “power of the purse.” </a:t>
            </a:r>
          </a:p>
          <a:p>
            <a:pPr marL="465138" indent="-465138">
              <a:spcBef>
                <a:spcPct val="50000"/>
              </a:spcBef>
              <a:buClr>
                <a:srgbClr val="C4A7FF"/>
              </a:buClr>
              <a:buSzPct val="90000"/>
              <a:buFont typeface="Monarchbats" pitchFamily="34" charset="0"/>
              <a:buChar char="a"/>
            </a:pPr>
            <a:r>
              <a:rPr lang="en-US" sz="2300" dirty="0">
                <a:solidFill>
                  <a:schemeClr val="bg1"/>
                </a:solidFill>
                <a:latin typeface="Comic Sans MS" pitchFamily="66" charset="0"/>
              </a:rPr>
              <a:t>A radical new idea for any monarch to ask for anything!</a:t>
            </a:r>
          </a:p>
        </p:txBody>
      </p:sp>
      <p:pic>
        <p:nvPicPr>
          <p:cNvPr id="129030" name="Picture 6" descr="Edward I"/>
          <p:cNvPicPr>
            <a:picLocks noChangeAspect="1" noChangeArrowheads="1"/>
          </p:cNvPicPr>
          <p:nvPr/>
        </p:nvPicPr>
        <p:blipFill>
          <a:blip r:embed="rId3" cstate="print"/>
          <a:srcRect/>
          <a:stretch>
            <a:fillRect/>
          </a:stretch>
        </p:blipFill>
        <p:spPr bwMode="auto">
          <a:xfrm>
            <a:off x="1752600" y="4724400"/>
            <a:ext cx="2057400" cy="1836738"/>
          </a:xfrm>
          <a:prstGeom prst="rect">
            <a:avLst/>
          </a:prstGeom>
          <a:noFill/>
          <a:ln w="9525">
            <a:solidFill>
              <a:schemeClr val="bg1"/>
            </a:solidFill>
            <a:miter lim="800000"/>
            <a:headEnd/>
            <a:tailEnd/>
          </a:ln>
        </p:spPr>
      </p:pic>
      <p:pic>
        <p:nvPicPr>
          <p:cNvPr id="129031" name="Picture 7" descr="Medieval_parliament_edward"/>
          <p:cNvPicPr>
            <a:picLocks noChangeAspect="1" noChangeArrowheads="1"/>
          </p:cNvPicPr>
          <p:nvPr/>
        </p:nvPicPr>
        <p:blipFill>
          <a:blip r:embed="rId4" cstate="print">
            <a:lum bright="-6000" contrast="12000"/>
          </a:blip>
          <a:srcRect/>
          <a:stretch>
            <a:fillRect/>
          </a:stretch>
        </p:blipFill>
        <p:spPr bwMode="auto">
          <a:xfrm>
            <a:off x="5334000" y="1066800"/>
            <a:ext cx="3552825" cy="5422900"/>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29031"/>
                                        </p:tgtEl>
                                        <p:attrNameLst>
                                          <p:attrName>style.visibility</p:attrName>
                                        </p:attrNameLst>
                                      </p:cBhvr>
                                      <p:to>
                                        <p:strVal val="visible"/>
                                      </p:to>
                                    </p:set>
                                    <p:animEffect transition="in" filter="dissolve">
                                      <p:cBhvr>
                                        <p:cTn id="9" dur="500"/>
                                        <p:tgtEl>
                                          <p:spTgt spid="12903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331&quot;/&gt;&lt;/object&gt;&lt;object type=&quot;3&quot; unique_id=&quot;10006&quot;&gt;&lt;property id=&quot;20148&quot; value=&quot;5&quot;/&gt;&lt;property id=&quot;20300&quot; value=&quot;Slide 8&quot;/&gt;&lt;property id=&quot;20307&quot; value=&quot;313&quot;/&gt;&lt;/object&gt;&lt;object type=&quot;3&quot; unique_id=&quot;10007&quot;&gt;&lt;property id=&quot;20148&quot; value=&quot;5&quot;/&gt;&lt;property id=&quot;20300&quot; value=&quot;Slide 9&quot;/&gt;&lt;property id=&quot;20307&quot; value=&quot;318&quot;/&gt;&lt;/object&gt;&lt;object type=&quot;3&quot; unique_id=&quot;10022&quot;&gt;&lt;property id=&quot;20148&quot; value=&quot;5&quot;/&gt;&lt;property id=&quot;20300&quot; value=&quot;Slide 10&quot;/&gt;&lt;property id=&quot;20307&quot; value=&quot;272&quot;/&gt;&lt;/object&gt;&lt;object type=&quot;3&quot; unique_id=&quot;10058&quot;&gt;&lt;property id=&quot;20148&quot; value=&quot;5&quot;/&gt;&lt;property id=&quot;20300&quot; value=&quot;Slide 11&quot;/&gt;&lt;property id=&quot;20307&quot; value=&quot;283&quot;/&gt;&lt;/object&gt;&lt;object type=&quot;3&quot; unique_id=&quot;10059&quot;&gt;&lt;property id=&quot;20148&quot; value=&quot;5&quot;/&gt;&lt;property id=&quot;20300&quot; value=&quot;Slide 12&quot;/&gt;&lt;property id=&quot;20307&quot; value=&quot;284&quot;/&gt;&lt;/object&gt;&lt;object type=&quot;3&quot; unique_id=&quot;10060&quot;&gt;&lt;property id=&quot;20148&quot; value=&quot;5&quot;/&gt;&lt;property id=&quot;20300&quot; value=&quot;Slide 13&quot;/&gt;&lt;property id=&quot;20307&quot; value=&quot;286&quot;/&gt;&lt;/object&gt;&lt;object type=&quot;3&quot; unique_id=&quot;10481&quot;&gt;&lt;property id=&quot;20148&quot; value=&quot;5&quot;/&gt;&lt;property id=&quot;20300&quot; value=&quot;Slide 4&quot;/&gt;&lt;property id=&quot;20307&quot; value=&quot;334&quot;/&gt;&lt;/object&gt;&lt;object type=&quot;3&quot; unique_id=&quot;10482&quot;&gt;&lt;property id=&quot;20148&quot; value=&quot;5&quot;/&gt;&lt;property id=&quot;20300&quot; value=&quot;Slide 6&quot;/&gt;&lt;property id=&quot;20307&quot; value=&quot;335&quot;/&gt;&lt;/object&gt;&lt;object type=&quot;3&quot; unique_id=&quot;10483&quot;&gt;&lt;property id=&quot;20148&quot; value=&quot;5&quot;/&gt;&lt;property id=&quot;20300&quot; value=&quot;Slide 3 - &amp;quot;Could the rich control the king?&amp;quot;&quot;/&gt;&lt;property id=&quot;20307&quot; value=&quot;333&quot;/&gt;&lt;/object&gt;&lt;object type=&quot;3&quot; unique_id=&quot;10484&quot;&gt;&lt;property id=&quot;20148&quot; value=&quot;5&quot;/&gt;&lt;property id=&quot;20300&quot; value=&quot;Slide 5&quot;/&gt;&lt;property id=&quot;20307&quot; value=&quot;332&quot;/&gt;&lt;/object&gt;&lt;object type=&quot;3&quot; unique_id=&quot;10738&quot;&gt;&lt;property id=&quot;20148&quot; value=&quot;5&quot;/&gt;&lt;property id=&quot;20300&quot; value=&quot;Slide 7&quot;/&gt;&lt;property id=&quot;20307&quot; value=&quot;336&quot;/&gt;&lt;/object&gt;&lt;/object&gt;&lt;object type=&quot;8&quot; unique_id=&quot;10120&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2173</TotalTime>
  <Words>684</Words>
  <Application>Microsoft Office PowerPoint</Application>
  <PresentationFormat>On-screen Show (4:3)</PresentationFormat>
  <Paragraphs>89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Elephant</vt:lpstr>
      <vt:lpstr>Bell Gothic Std Black</vt:lpstr>
      <vt:lpstr>Wingdings</vt:lpstr>
      <vt:lpstr>BlackChancery</vt:lpstr>
      <vt:lpstr>Comic Sans MS</vt:lpstr>
      <vt:lpstr>Monarchbats</vt:lpstr>
      <vt:lpstr>Default Design</vt:lpstr>
      <vt:lpstr>Slide 1</vt:lpstr>
      <vt:lpstr>Slide 2</vt:lpstr>
      <vt:lpstr>Could the rich control the king?</vt:lpstr>
      <vt:lpstr>Slide 4</vt:lpstr>
      <vt:lpstr>Slide 5</vt:lpstr>
      <vt:lpstr>Slide 6</vt:lpstr>
      <vt:lpstr>Slide 7</vt:lpstr>
      <vt:lpstr>Slide 8</vt:lpstr>
      <vt:lpstr>Slide 9</vt:lpstr>
      <vt:lpstr>Slide 10</vt:lpstr>
      <vt:lpstr>Slide 11</vt:lpstr>
      <vt:lpstr>Slide 12</vt:lpstr>
      <vt:lpstr>Slide 13</vt:lpstr>
    </vt:vector>
  </TitlesOfParts>
  <Company>Horace Greeley HS    Chappaqua, 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Constitutional Monarchy</dc:title>
  <dc:creator>Ms. Susan M. Pojer</dc:creator>
  <cp:lastModifiedBy> </cp:lastModifiedBy>
  <cp:revision>108</cp:revision>
  <dcterms:created xsi:type="dcterms:W3CDTF">2006-11-15T01:55:34Z</dcterms:created>
  <dcterms:modified xsi:type="dcterms:W3CDTF">2011-02-24T20:39:44Z</dcterms:modified>
</cp:coreProperties>
</file>