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5" r:id="rId2"/>
    <p:sldId id="272" r:id="rId3"/>
    <p:sldId id="273" r:id="rId4"/>
    <p:sldId id="274" r:id="rId5"/>
    <p:sldId id="275" r:id="rId6"/>
    <p:sldId id="284" r:id="rId7"/>
    <p:sldId id="285" r:id="rId8"/>
    <p:sldId id="286" r:id="rId9"/>
    <p:sldId id="287" r:id="rId10"/>
    <p:sldId id="288" r:id="rId11"/>
    <p:sldId id="294" r:id="rId12"/>
    <p:sldId id="295" r:id="rId13"/>
    <p:sldId id="300" r:id="rId14"/>
    <p:sldId id="296" r:id="rId15"/>
    <p:sldId id="299" r:id="rId16"/>
    <p:sldId id="297" r:id="rId17"/>
    <p:sldId id="298" r:id="rId18"/>
    <p:sldId id="301" r:id="rId19"/>
    <p:sldId id="302" r:id="rId20"/>
    <p:sldId id="314" r:id="rId21"/>
    <p:sldId id="304" r:id="rId22"/>
    <p:sldId id="303" r:id="rId23"/>
    <p:sldId id="305" r:id="rId24"/>
    <p:sldId id="306" r:id="rId25"/>
    <p:sldId id="308" r:id="rId26"/>
    <p:sldId id="307" r:id="rId27"/>
    <p:sldId id="309" r:id="rId28"/>
    <p:sldId id="310" r:id="rId29"/>
    <p:sldId id="311" r:id="rId30"/>
    <p:sldId id="313" r:id="rId31"/>
    <p:sldId id="312" r:id="rId32"/>
    <p:sldId id="289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6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6BEC728A-0877-4FB1-BC66-1B6A23F77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D839-7AD4-4C45-AEA6-558DDCE3D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BF9B-CE3F-4422-B49A-0A051A479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B98F-9BB1-4923-86BF-B2B42FA66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F7637-15C7-4FF1-8255-ACE9D0E65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68E0-55B6-44E7-8D2E-E40C0D16E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EDBE-EF32-43E5-AEB4-D5AD1A068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78B6F-7460-43E2-8632-C739F7151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3938-2FB5-45BC-8143-7D6654704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86F2-8F56-43F0-949F-6834D7926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4FA8-17F1-47F8-A9AB-395D15261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0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3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4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5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B399A74C-ECB7-4D56-A128-D3F98D613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.bp.blogspot.com/_-Of4sYKZBGI/R_uK_Bud0II/AAAAAAAAAQg/XtnMFqVw4TE/s1600-h/huey_long_0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history.sandiego.edu/cdr2/WW2Pics/04443.GI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9090"/>
            <a:ext cx="7772400" cy="1143000"/>
          </a:xfrm>
        </p:spPr>
        <p:txBody>
          <a:bodyPr/>
          <a:lstStyle/>
          <a:p>
            <a:r>
              <a:rPr lang="en-US" dirty="0" smtClean="0"/>
              <a:t>New Deal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3" y="264941"/>
            <a:ext cx="8609426" cy="804204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Aim: What were the programs of the New Deal?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552" y="217214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U.S. Housing Authority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428625" y="1878013"/>
            <a:ext cx="4002088" cy="41148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Purpose: </a:t>
            </a:r>
            <a:r>
              <a:rPr lang="en-US" smtClean="0"/>
              <a:t>recovery and reform</a:t>
            </a:r>
          </a:p>
          <a:p>
            <a:r>
              <a:rPr lang="en-US" smtClean="0"/>
              <a:t>Used federal funds to tear down slums and construct </a:t>
            </a:r>
            <a:r>
              <a:rPr lang="en-US" smtClean="0">
                <a:solidFill>
                  <a:srgbClr val="FFC000"/>
                </a:solidFill>
              </a:rPr>
              <a:t>better housing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  <p:pic>
        <p:nvPicPr>
          <p:cNvPr id="25604" name="Picture 4" descr="Slum_camden_1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0" y="2114550"/>
            <a:ext cx="4416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3588" y="261938"/>
            <a:ext cx="7772400" cy="1143000"/>
          </a:xfrm>
        </p:spPr>
        <p:txBody>
          <a:bodyPr/>
          <a:lstStyle/>
          <a:p>
            <a:r>
              <a:rPr lang="en-US" b="1" smtClean="0"/>
              <a:t>The New Deal on Trial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smtClean="0"/>
              <a:t>By 1935, </a:t>
            </a:r>
            <a:r>
              <a:rPr lang="en-US" smtClean="0">
                <a:solidFill>
                  <a:srgbClr val="FFC000"/>
                </a:solidFill>
              </a:rPr>
              <a:t>political disunity</a:t>
            </a:r>
            <a:r>
              <a:rPr lang="en-US" smtClean="0"/>
              <a:t> was evident. There were critics on the right and the left.</a:t>
            </a:r>
          </a:p>
          <a:p>
            <a:endParaRPr lang="en-US" smtClean="0"/>
          </a:p>
        </p:txBody>
      </p:sp>
      <p:pic>
        <p:nvPicPr>
          <p:cNvPr id="26628" name="Picture 2" descr="Freedom On T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675" y="2032000"/>
            <a:ext cx="3333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03825" y="3670300"/>
            <a:ext cx="1119188" cy="13239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Aharoni" pitchFamily="2" charset="-79"/>
              </a:rPr>
              <a:t>NEW 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-22225"/>
            <a:ext cx="9350375" cy="1143000"/>
          </a:xfrm>
        </p:spPr>
        <p:txBody>
          <a:bodyPr/>
          <a:lstStyle/>
          <a:p>
            <a:r>
              <a:rPr lang="en-US" smtClean="0"/>
              <a:t>Criticisms of Conservative Opponents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96863" y="1095375"/>
            <a:ext cx="8615362" cy="5486400"/>
          </a:xfrm>
        </p:spPr>
        <p:txBody>
          <a:bodyPr/>
          <a:lstStyle/>
          <a:p>
            <a:r>
              <a:rPr lang="en-US" sz="2800" smtClean="0"/>
              <a:t>Conservative opponents said the New Deal </a:t>
            </a:r>
            <a:r>
              <a:rPr lang="en-US" sz="2800" smtClean="0">
                <a:solidFill>
                  <a:srgbClr val="FFC000"/>
                </a:solidFill>
              </a:rPr>
              <a:t>went too far</a:t>
            </a:r>
            <a:r>
              <a:rPr lang="en-US" sz="2800" smtClean="0"/>
              <a:t>:</a:t>
            </a:r>
          </a:p>
          <a:p>
            <a:pPr lvl="1"/>
            <a:r>
              <a:rPr lang="en-US" smtClean="0"/>
              <a:t>It was </a:t>
            </a:r>
            <a:r>
              <a:rPr lang="en-US" smtClean="0">
                <a:solidFill>
                  <a:srgbClr val="FFC000"/>
                </a:solidFill>
              </a:rPr>
              <a:t>socialism </a:t>
            </a:r>
            <a:r>
              <a:rPr lang="en-US" smtClean="0"/>
              <a:t>(killed individualism)</a:t>
            </a:r>
          </a:p>
          <a:p>
            <a:pPr lvl="1"/>
            <a:r>
              <a:rPr lang="en-US" smtClean="0"/>
              <a:t>It added to the </a:t>
            </a:r>
            <a:r>
              <a:rPr lang="en-US" smtClean="0">
                <a:solidFill>
                  <a:srgbClr val="FFC000"/>
                </a:solidFill>
              </a:rPr>
              <a:t>national debt </a:t>
            </a:r>
            <a:r>
              <a:rPr lang="en-US" smtClean="0"/>
              <a:t>($35 billion)</a:t>
            </a:r>
          </a:p>
          <a:p>
            <a:pPr lvl="1"/>
            <a:r>
              <a:rPr lang="en-US" smtClean="0"/>
              <a:t>It wasted money on relief and </a:t>
            </a:r>
            <a:r>
              <a:rPr lang="en-US" smtClean="0">
                <a:solidFill>
                  <a:srgbClr val="FFC000"/>
                </a:solidFill>
              </a:rPr>
              <a:t>encouraged idleness</a:t>
            </a:r>
          </a:p>
          <a:p>
            <a:pPr lvl="1"/>
            <a:r>
              <a:rPr lang="en-US" smtClean="0"/>
              <a:t>It </a:t>
            </a:r>
            <a:r>
              <a:rPr lang="en-US" smtClean="0">
                <a:solidFill>
                  <a:srgbClr val="FFC000"/>
                </a:solidFill>
              </a:rPr>
              <a:t>violated the constitution </a:t>
            </a:r>
            <a:r>
              <a:rPr lang="en-US" smtClean="0"/>
              <a:t>&amp; states rights</a:t>
            </a:r>
          </a:p>
          <a:p>
            <a:pPr lvl="1"/>
            <a:r>
              <a:rPr lang="en-US" smtClean="0"/>
              <a:t>It increased the </a:t>
            </a:r>
            <a:r>
              <a:rPr lang="en-US" smtClean="0">
                <a:solidFill>
                  <a:srgbClr val="FFC000"/>
                </a:solidFill>
              </a:rPr>
              <a:t>power of the </a:t>
            </a:r>
            <a:br>
              <a:rPr lang="en-US" smtClean="0">
                <a:solidFill>
                  <a:srgbClr val="FFC000"/>
                </a:solidFill>
              </a:rPr>
            </a:br>
            <a:r>
              <a:rPr lang="en-US" smtClean="0">
                <a:solidFill>
                  <a:srgbClr val="FFC000"/>
                </a:solidFill>
              </a:rPr>
              <a:t>Presidency </a:t>
            </a:r>
            <a:r>
              <a:rPr lang="en-US" smtClean="0"/>
              <a:t>(FDR was reaching </a:t>
            </a:r>
            <a:br>
              <a:rPr lang="en-US" smtClean="0"/>
            </a:br>
            <a:r>
              <a:rPr lang="en-US" smtClean="0"/>
              <a:t>toward dictatorship, Congress a</a:t>
            </a:r>
            <a:br>
              <a:rPr lang="en-US" smtClean="0"/>
            </a:br>
            <a:r>
              <a:rPr lang="en-US" smtClean="0"/>
              <a:t>rubber stamp, independence</a:t>
            </a:r>
            <a:br>
              <a:rPr lang="en-US" smtClean="0"/>
            </a:br>
            <a:r>
              <a:rPr lang="en-US" smtClean="0"/>
              <a:t>of judiciary threatened, </a:t>
            </a:r>
            <a:br>
              <a:rPr lang="en-US" smtClean="0"/>
            </a:br>
            <a:r>
              <a:rPr lang="en-US" smtClean="0"/>
              <a:t>separation of powers shattered)</a:t>
            </a:r>
          </a:p>
        </p:txBody>
      </p:sp>
      <p:pic>
        <p:nvPicPr>
          <p:cNvPr id="27652" name="Picture 4" descr="http://fratres.files.wordpress.com/2008/11/socialis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650" y="3705225"/>
            <a:ext cx="252571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r>
              <a:rPr lang="en-US" smtClean="0"/>
              <a:t>Anti-New Deal Organization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23900" y="1543050"/>
            <a:ext cx="4041775" cy="4114800"/>
          </a:xfrm>
        </p:spPr>
        <p:txBody>
          <a:bodyPr/>
          <a:lstStyle/>
          <a:p>
            <a:pPr marL="342900" lvl="1" indent="-342900"/>
            <a:r>
              <a:rPr lang="en-US" smtClean="0"/>
              <a:t>Conservative opponents to the New Deal had an organization called the </a:t>
            </a:r>
            <a:r>
              <a:rPr lang="en-US" smtClean="0">
                <a:solidFill>
                  <a:srgbClr val="FFC000"/>
                </a:solidFill>
              </a:rPr>
              <a:t>American Liberty League</a:t>
            </a:r>
            <a:r>
              <a:rPr lang="en-US" smtClean="0"/>
              <a:t>. They had money but were small in numbers, so FDR was not worried.</a:t>
            </a:r>
          </a:p>
          <a:p>
            <a:endParaRPr lang="en-US" sz="3600" smtClean="0"/>
          </a:p>
        </p:txBody>
      </p:sp>
      <p:pic>
        <p:nvPicPr>
          <p:cNvPr id="28676" name="Picture 2" descr="http://www.hsd.org/MuseumExhibits/Schoonover_06/Schoonover.gif"/>
          <p:cNvPicPr>
            <a:picLocks noChangeAspect="1" noChangeArrowheads="1"/>
          </p:cNvPicPr>
          <p:nvPr/>
        </p:nvPicPr>
        <p:blipFill>
          <a:blip r:embed="rId2" cstate="print"/>
          <a:srcRect l="5721" t="18419" r="41357" b="22871"/>
          <a:stretch>
            <a:fillRect/>
          </a:stretch>
        </p:blipFill>
        <p:spPr bwMode="auto">
          <a:xfrm>
            <a:off x="5118100" y="1674813"/>
            <a:ext cx="3319463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11200" y="223838"/>
            <a:ext cx="7772400" cy="1143000"/>
          </a:xfrm>
        </p:spPr>
        <p:txBody>
          <a:bodyPr/>
          <a:lstStyle/>
          <a:p>
            <a:r>
              <a:rPr lang="en-US" smtClean="0"/>
              <a:t>Criticisms of Radical Opponents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703763" y="1646238"/>
            <a:ext cx="4054475" cy="4114800"/>
          </a:xfrm>
        </p:spPr>
        <p:txBody>
          <a:bodyPr/>
          <a:lstStyle/>
          <a:p>
            <a:r>
              <a:rPr lang="en-US" smtClean="0"/>
              <a:t>Radical opponents said the New Deal did not go far enough. They were </a:t>
            </a:r>
            <a:r>
              <a:rPr lang="en-US" smtClean="0">
                <a:solidFill>
                  <a:srgbClr val="FFC000"/>
                </a:solidFill>
              </a:rPr>
              <a:t>demagogues</a:t>
            </a:r>
            <a:r>
              <a:rPr lang="en-US" smtClean="0"/>
              <a:t> (rabble-rousers) and had popular followings, so FDR was concerned.</a:t>
            </a:r>
          </a:p>
          <a:p>
            <a:endParaRPr lang="en-US" smtClean="0"/>
          </a:p>
        </p:txBody>
      </p:sp>
      <p:pic>
        <p:nvPicPr>
          <p:cNvPr id="29700" name="Picture 2" descr="http://www.smh.com.au/ffximage/2008/12/16/webster_narrowweb__300x359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620838"/>
            <a:ext cx="40925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17463"/>
            <a:ext cx="7772400" cy="1143000"/>
          </a:xfrm>
        </p:spPr>
        <p:txBody>
          <a:bodyPr/>
          <a:lstStyle/>
          <a:p>
            <a:r>
              <a:rPr lang="en-US" smtClean="0"/>
              <a:t>Senator Huey Long (LA)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3988" y="1146175"/>
            <a:ext cx="4830762" cy="4768850"/>
          </a:xfrm>
        </p:spPr>
        <p:txBody>
          <a:bodyPr/>
          <a:lstStyle/>
          <a:p>
            <a:r>
              <a:rPr lang="en-US" smtClean="0"/>
              <a:t>Senator Huey Long said New Deal relief measures were mere crumbs and advocated  a </a:t>
            </a:r>
            <a:r>
              <a:rPr lang="en-US" smtClean="0">
                <a:solidFill>
                  <a:srgbClr val="FFC000"/>
                </a:solidFill>
              </a:rPr>
              <a:t>share the wealth </a:t>
            </a:r>
            <a:r>
              <a:rPr lang="en-US" smtClean="0"/>
              <a:t>plan (i.e., a guaranteed annual income of at least $5,000 for every American, financed by confiscating wealth of people who made over $5 million per year).</a:t>
            </a:r>
          </a:p>
          <a:p>
            <a:endParaRPr lang="en-US" smtClean="0"/>
          </a:p>
        </p:txBody>
      </p:sp>
      <p:pic>
        <p:nvPicPr>
          <p:cNvPr id="30724" name="Picture 2" descr="http://3.bp.blogspot.com/_-Of4sYKZBGI/R_uK_Bud0II/AAAAAAAAAQg/XtnMFqVw4TE/s320/huey_long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663" y="1350963"/>
            <a:ext cx="39433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Father Charles E. Coughlin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" y="1081088"/>
            <a:ext cx="4972050" cy="5892800"/>
          </a:xfrm>
        </p:spPr>
        <p:txBody>
          <a:bodyPr/>
          <a:lstStyle/>
          <a:p>
            <a:r>
              <a:rPr lang="en-US" sz="2800" smtClean="0"/>
              <a:t>Father Charles Coughlin was</a:t>
            </a:r>
            <a:br>
              <a:rPr lang="en-US" sz="2800" smtClean="0"/>
            </a:br>
            <a:r>
              <a:rPr lang="en-US" sz="2800" smtClean="0"/>
              <a:t> a rabble-rousing radio priest from Detroit. His  broadcasts were called the “Golden Hour of the Little Flower.” He claimed there </a:t>
            </a:r>
            <a:r>
              <a:rPr lang="en-US" sz="2800" smtClean="0">
                <a:solidFill>
                  <a:srgbClr val="FFC000"/>
                </a:solidFill>
              </a:rPr>
              <a:t>was an international bankers conspiracy </a:t>
            </a:r>
            <a:r>
              <a:rPr lang="en-US" sz="2800" smtClean="0"/>
              <a:t>and Jews were responsible. He </a:t>
            </a:r>
            <a:r>
              <a:rPr lang="en-US" sz="2800" smtClean="0">
                <a:solidFill>
                  <a:srgbClr val="FFC000"/>
                </a:solidFill>
              </a:rPr>
              <a:t>advocated nationalization of banking and currency </a:t>
            </a:r>
            <a:r>
              <a:rPr lang="en-US" sz="2800" smtClean="0"/>
              <a:t>and national resources and demanded a </a:t>
            </a:r>
            <a:r>
              <a:rPr lang="en-US" sz="2800" smtClean="0">
                <a:solidFill>
                  <a:srgbClr val="FFC000"/>
                </a:solidFill>
              </a:rPr>
              <a:t>“living wage.”</a:t>
            </a:r>
          </a:p>
        </p:txBody>
      </p:sp>
      <p:pic>
        <p:nvPicPr>
          <p:cNvPr id="31748" name="Picture 4" descr="charles_coughlin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438" y="1262063"/>
            <a:ext cx="4011612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55563"/>
            <a:ext cx="7772400" cy="1143000"/>
          </a:xfrm>
        </p:spPr>
        <p:txBody>
          <a:bodyPr/>
          <a:lstStyle/>
          <a:p>
            <a:r>
              <a:rPr lang="en-US" smtClean="0"/>
              <a:t>Dr. Francis E. Townsend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57175" y="1108075"/>
            <a:ext cx="4624388" cy="4846638"/>
          </a:xfrm>
        </p:spPr>
        <p:txBody>
          <a:bodyPr/>
          <a:lstStyle/>
          <a:p>
            <a:r>
              <a:rPr lang="en-US" sz="2800" smtClean="0"/>
              <a:t>Dr. Francis E. Townsend was an elderly physician from CA. He had a plan for the federal government to </a:t>
            </a:r>
            <a:r>
              <a:rPr lang="en-US" sz="2800" smtClean="0">
                <a:solidFill>
                  <a:srgbClr val="FFC000"/>
                </a:solidFill>
              </a:rPr>
              <a:t>pay $200 per month to unemployed people over 60</a:t>
            </a:r>
            <a:r>
              <a:rPr lang="en-US" sz="2800" smtClean="0"/>
              <a:t>. The program would be financed by a </a:t>
            </a:r>
            <a:r>
              <a:rPr lang="en-US" sz="2800" smtClean="0">
                <a:solidFill>
                  <a:srgbClr val="FFC000"/>
                </a:solidFill>
              </a:rPr>
              <a:t>2% national sales tax</a:t>
            </a:r>
            <a:r>
              <a:rPr lang="en-US" sz="2800" smtClean="0"/>
              <a:t> and each pensioner would be required to spend the money in 30 days. This would stimulate the economy.</a:t>
            </a:r>
          </a:p>
          <a:p>
            <a:endParaRPr lang="en-US" sz="2800" smtClean="0"/>
          </a:p>
        </p:txBody>
      </p:sp>
      <p:pic>
        <p:nvPicPr>
          <p:cNvPr id="32772" name="Picture 5" descr="townsend1"/>
          <p:cNvPicPr>
            <a:picLocks noChangeAspect="1" noChangeArrowheads="1"/>
          </p:cNvPicPr>
          <p:nvPr/>
        </p:nvPicPr>
        <p:blipFill>
          <a:blip r:embed="rId2" cstate="print"/>
          <a:srcRect l="7788" t="5579" r="7755" b="12245"/>
          <a:stretch>
            <a:fillRect/>
          </a:stretch>
        </p:blipFill>
        <p:spPr bwMode="auto">
          <a:xfrm>
            <a:off x="4932363" y="1236663"/>
            <a:ext cx="3735387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/>
          <a:lstStyle/>
          <a:p>
            <a:r>
              <a:rPr lang="en-US" b="1" smtClean="0"/>
              <a:t>Moderate Legislation </a:t>
            </a:r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0488" y="1055688"/>
            <a:ext cx="8912225" cy="5486400"/>
          </a:xfrm>
        </p:spPr>
        <p:txBody>
          <a:bodyPr/>
          <a:lstStyle/>
          <a:p>
            <a:r>
              <a:rPr lang="en-US" sz="2800" smtClean="0"/>
              <a:t>FDR sponsored moderate legislation to silence radical opposition:</a:t>
            </a:r>
          </a:p>
          <a:p>
            <a:pPr lvl="1"/>
            <a:r>
              <a:rPr lang="en-US" smtClean="0">
                <a:solidFill>
                  <a:srgbClr val="FFC000"/>
                </a:solidFill>
              </a:rPr>
              <a:t>Revenue Act of 1935 </a:t>
            </a:r>
            <a:r>
              <a:rPr lang="en-US" smtClean="0"/>
              <a:t>– Response to Huey Long. Increased taxes on large incomes and corporations.</a:t>
            </a:r>
          </a:p>
          <a:p>
            <a:pPr lvl="1"/>
            <a:r>
              <a:rPr lang="en-US" smtClean="0">
                <a:solidFill>
                  <a:srgbClr val="FFC000"/>
                </a:solidFill>
              </a:rPr>
              <a:t>Banking Act of 1935 </a:t>
            </a:r>
            <a:r>
              <a:rPr lang="en-US" smtClean="0"/>
              <a:t>– Response to Coughlin. Extended federal control </a:t>
            </a:r>
            <a:br>
              <a:rPr lang="en-US" smtClean="0"/>
            </a:br>
            <a:r>
              <a:rPr lang="en-US" smtClean="0"/>
              <a:t>over private banking practices.</a:t>
            </a:r>
          </a:p>
          <a:p>
            <a:pPr lvl="1"/>
            <a:r>
              <a:rPr lang="en-US" smtClean="0">
                <a:solidFill>
                  <a:srgbClr val="FFC000"/>
                </a:solidFill>
              </a:rPr>
              <a:t>Social Security Act of 1935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Response to Townsend. </a:t>
            </a:r>
            <a:br>
              <a:rPr lang="en-US" smtClean="0"/>
            </a:br>
            <a:r>
              <a:rPr lang="en-US" smtClean="0"/>
              <a:t>Included provisions for </a:t>
            </a:r>
            <a:br>
              <a:rPr lang="en-US" smtClean="0"/>
            </a:br>
            <a:r>
              <a:rPr lang="en-US" smtClean="0"/>
              <a:t>unemployables (dependent children, the disabled, blind), unemployment insurance, and old-age pensions.</a:t>
            </a:r>
          </a:p>
        </p:txBody>
      </p:sp>
      <p:pic>
        <p:nvPicPr>
          <p:cNvPr id="33796" name="Picture 9" descr="59a59c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738" y="3536950"/>
            <a:ext cx="343058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60400" y="249238"/>
            <a:ext cx="7772400" cy="755650"/>
          </a:xfrm>
        </p:spPr>
        <p:txBody>
          <a:bodyPr/>
          <a:lstStyle/>
          <a:p>
            <a:r>
              <a:rPr lang="en-US" smtClean="0"/>
              <a:t>The Election of 1936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5087938" cy="5410200"/>
          </a:xfrm>
        </p:spPr>
        <p:txBody>
          <a:bodyPr/>
          <a:lstStyle/>
          <a:p>
            <a:r>
              <a:rPr lang="en-US" sz="3000" smtClean="0"/>
              <a:t>The Election of 1936:</a:t>
            </a:r>
          </a:p>
          <a:p>
            <a:pPr lvl="1"/>
            <a:r>
              <a:rPr lang="en-US" sz="3000" smtClean="0"/>
              <a:t>Made the Democratic party the </a:t>
            </a:r>
            <a:r>
              <a:rPr lang="en-US" sz="3000" smtClean="0">
                <a:solidFill>
                  <a:srgbClr val="FFC000"/>
                </a:solidFill>
              </a:rPr>
              <a:t>majority party</a:t>
            </a:r>
          </a:p>
          <a:p>
            <a:pPr lvl="1"/>
            <a:r>
              <a:rPr lang="en-US" sz="3000" smtClean="0"/>
              <a:t>Created a</a:t>
            </a:r>
            <a:r>
              <a:rPr lang="en-US" sz="3000" smtClean="0">
                <a:solidFill>
                  <a:srgbClr val="FFC000"/>
                </a:solidFill>
              </a:rPr>
              <a:t> new Democratic coalition </a:t>
            </a:r>
            <a:r>
              <a:rPr lang="en-US" sz="3000" smtClean="0"/>
              <a:t>composed of both traditional elements and new elements</a:t>
            </a:r>
          </a:p>
          <a:p>
            <a:pPr lvl="1"/>
            <a:r>
              <a:rPr lang="en-US" sz="3000" smtClean="0"/>
              <a:t>Showed that the </a:t>
            </a:r>
            <a:r>
              <a:rPr lang="en-US" sz="3000" smtClean="0">
                <a:solidFill>
                  <a:srgbClr val="FFC000"/>
                </a:solidFill>
              </a:rPr>
              <a:t>American people rejected radical solutions</a:t>
            </a:r>
            <a:r>
              <a:rPr lang="en-US" sz="3000" smtClean="0"/>
              <a:t> to depression</a:t>
            </a:r>
            <a:br>
              <a:rPr lang="en-US" sz="3000" smtClean="0"/>
            </a:br>
            <a:endParaRPr lang="en-US" sz="3000" smtClean="0"/>
          </a:p>
          <a:p>
            <a:endParaRPr lang="en-US" sz="3000" smtClean="0"/>
          </a:p>
        </p:txBody>
      </p:sp>
      <p:pic>
        <p:nvPicPr>
          <p:cNvPr id="34820" name="Picture 2" descr="http://www.authentichistory.com/1930s/fdr/rall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925" y="1377950"/>
            <a:ext cx="3963988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smtClean="0"/>
              <a:t>National Recovery Act (NRA)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8900"/>
            <a:ext cx="4152900" cy="52578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Purpose: </a:t>
            </a:r>
            <a:r>
              <a:rPr lang="en-US" smtClean="0"/>
              <a:t>recovery of industry</a:t>
            </a:r>
          </a:p>
          <a:p>
            <a:r>
              <a:rPr lang="en-US" smtClean="0"/>
              <a:t>Created a </a:t>
            </a:r>
            <a:r>
              <a:rPr lang="en-US" smtClean="0">
                <a:solidFill>
                  <a:srgbClr val="FFC000"/>
                </a:solidFill>
              </a:rPr>
              <a:t>partnership of business, labor, and government </a:t>
            </a:r>
            <a:r>
              <a:rPr lang="en-US" smtClean="0"/>
              <a:t>to attack the depression with such measures as price controls, high wages, and codes of fair competition</a:t>
            </a:r>
            <a:endParaRPr lang="en-US" u="sng" smtClean="0"/>
          </a:p>
        </p:txBody>
      </p:sp>
      <p:pic>
        <p:nvPicPr>
          <p:cNvPr id="17412" name="Picture 5" descr="NRAposter1933"/>
          <p:cNvPicPr>
            <a:picLocks noChangeAspect="1" noChangeArrowheads="1"/>
          </p:cNvPicPr>
          <p:nvPr/>
        </p:nvPicPr>
        <p:blipFill>
          <a:blip r:embed="rId2" cstate="print"/>
          <a:srcRect l="3065" t="4814" r="6131" b="3851"/>
          <a:stretch>
            <a:fillRect/>
          </a:stretch>
        </p:blipFill>
        <p:spPr bwMode="auto">
          <a:xfrm>
            <a:off x="10096500" y="2114550"/>
            <a:ext cx="6397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ww.arago.si.edu/media/000/005/880/5880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1517650"/>
            <a:ext cx="410686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istorycentral.com/elections/1936PresEl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438"/>
            <a:ext cx="92106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4963" y="1055688"/>
          <a:ext cx="8590209" cy="5436715"/>
        </p:xfrm>
        <a:graphic>
          <a:graphicData uri="http://schemas.openxmlformats.org/drawingml/2006/table">
            <a:tbl>
              <a:tblPr/>
              <a:tblGrid>
                <a:gridCol w="2794716"/>
                <a:gridCol w="2021983"/>
                <a:gridCol w="2189408"/>
                <a:gridCol w="1584102"/>
              </a:tblGrid>
              <a:tr h="1268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C000"/>
                          </a:solidFill>
                          <a:latin typeface="Times New Roman"/>
                        </a:rPr>
                        <a:t>Candidate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C000"/>
                          </a:solidFill>
                          <a:latin typeface="Times New Roman"/>
                        </a:rPr>
                        <a:t>Party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% Popular</a:t>
                      </a:r>
                      <a:br>
                        <a:rPr lang="en-US" sz="28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Vote</a:t>
                      </a:r>
                      <a:endParaRPr lang="en-US" sz="28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Electoral Votes</a:t>
                      </a:r>
                      <a:endParaRPr lang="en-US" sz="28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2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FDR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Democratic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60.3%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523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2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Alfred E. Landon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Republican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36.56%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2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</a:rPr>
                        <a:t>William Lemke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Radical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1.93%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219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</a:rPr>
                        <a:t>Norman Thomas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Socialist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0.41%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280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2.21 in 1932)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219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</a:rPr>
                        <a:t>Earl Browder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Communist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0.17 (0.25 in 1932)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6903" name="Title 5"/>
          <p:cNvSpPr>
            <a:spLocks noGrp="1"/>
          </p:cNvSpPr>
          <p:nvPr>
            <p:ph type="title"/>
          </p:nvPr>
        </p:nvSpPr>
        <p:spPr>
          <a:xfrm>
            <a:off x="723900" y="0"/>
            <a:ext cx="7772400" cy="1143000"/>
          </a:xfrm>
        </p:spPr>
        <p:txBody>
          <a:bodyPr/>
          <a:lstStyle/>
          <a:p>
            <a:r>
              <a:rPr lang="en-US" smtClean="0"/>
              <a:t>The Election of 1936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47700" y="-90488"/>
            <a:ext cx="7772400" cy="1143001"/>
          </a:xfrm>
        </p:spPr>
        <p:txBody>
          <a:bodyPr/>
          <a:lstStyle/>
          <a:p>
            <a:r>
              <a:rPr lang="en-US" smtClean="0"/>
              <a:t>The Roosevelt Coalition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889000"/>
            <a:ext cx="5138738" cy="5026025"/>
          </a:xfrm>
        </p:spPr>
        <p:txBody>
          <a:bodyPr/>
          <a:lstStyle/>
          <a:p>
            <a:r>
              <a:rPr lang="en-US" smtClean="0"/>
              <a:t>While Republicans were still relying on their traditional base of political support (big business, big farmers, and conservatives), Democrats broadened their constituency by appealing to </a:t>
            </a:r>
            <a:r>
              <a:rPr lang="en-US" smtClean="0">
                <a:solidFill>
                  <a:srgbClr val="FFC000"/>
                </a:solidFill>
              </a:rPr>
              <a:t>small farmers </a:t>
            </a:r>
            <a:r>
              <a:rPr lang="en-US" smtClean="0"/>
              <a:t>in the Midwest</a:t>
            </a:r>
            <a:r>
              <a:rPr lang="en-US" smtClean="0">
                <a:solidFill>
                  <a:srgbClr val="FFC000"/>
                </a:solidFill>
              </a:rPr>
              <a:t>, urban political bosses, ethnic blue collar workers, Jews, intellectuals, and African Americans</a:t>
            </a:r>
            <a:r>
              <a:rPr lang="en-US" smtClean="0"/>
              <a:t>. </a:t>
            </a:r>
          </a:p>
        </p:txBody>
      </p:sp>
      <p:pic>
        <p:nvPicPr>
          <p:cNvPr id="37892" name="Picture 11" descr="04443s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1109663"/>
            <a:ext cx="365442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8875"/>
          </a:xfrm>
        </p:spPr>
        <p:txBody>
          <a:bodyPr/>
          <a:lstStyle/>
          <a:p>
            <a:r>
              <a:rPr lang="en-US" sz="4000" smtClean="0"/>
              <a:t>Protection of New Deal Accomplishments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2700" y="1017588"/>
            <a:ext cx="5783263" cy="5078412"/>
          </a:xfrm>
        </p:spPr>
        <p:txBody>
          <a:bodyPr/>
          <a:lstStyle/>
          <a:p>
            <a:r>
              <a:rPr lang="en-US" sz="2800" smtClean="0"/>
              <a:t>Steps FDR took to protect New Deal accomplishments (both failed):</a:t>
            </a:r>
          </a:p>
          <a:p>
            <a:pPr lvl="1"/>
            <a:r>
              <a:rPr lang="en-US" smtClean="0">
                <a:solidFill>
                  <a:srgbClr val="FFC000"/>
                </a:solidFill>
              </a:rPr>
              <a:t>Court-Packing Plan </a:t>
            </a:r>
            <a:r>
              <a:rPr lang="en-US" smtClean="0"/>
              <a:t>(proposed increasing Supreme Court from 9 to 15 members, caused in revolt in Dem. Party)</a:t>
            </a:r>
          </a:p>
          <a:p>
            <a:pPr lvl="1"/>
            <a:r>
              <a:rPr lang="en-US" smtClean="0">
                <a:solidFill>
                  <a:srgbClr val="FFC000"/>
                </a:solidFill>
              </a:rPr>
              <a:t>Purge of the Democratic Party </a:t>
            </a:r>
            <a:r>
              <a:rPr lang="en-US" smtClean="0"/>
              <a:t>in the Election of 1938 (came out strongly in favor of liberal Dem. Candidates,  evidence that he interfered in a state campaign, Republicans gained strength in both houses of Congress)</a:t>
            </a:r>
          </a:p>
          <a:p>
            <a:endParaRPr lang="en-US" sz="2800" smtClean="0"/>
          </a:p>
        </p:txBody>
      </p:sp>
      <p:pic>
        <p:nvPicPr>
          <p:cNvPr id="38916" name="Picture 2" descr="http://www.laphamsquarterly.org/photos/court_packing_f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275" y="1182688"/>
            <a:ext cx="33877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400" y="261938"/>
            <a:ext cx="9144000" cy="1143000"/>
          </a:xfrm>
        </p:spPr>
        <p:txBody>
          <a:bodyPr/>
          <a:lstStyle/>
          <a:p>
            <a:r>
              <a:rPr lang="en-US" sz="4300" smtClean="0"/>
              <a:t>Decline of New Deal Reform after 1937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38150" y="1455738"/>
            <a:ext cx="8486775" cy="4975225"/>
          </a:xfrm>
        </p:spPr>
        <p:txBody>
          <a:bodyPr/>
          <a:lstStyle/>
          <a:p>
            <a:r>
              <a:rPr lang="en-US" sz="2800" smtClean="0"/>
              <a:t>Reasons for decline of New Deal reform after 1937: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Court-packing plan </a:t>
            </a:r>
            <a:r>
              <a:rPr lang="en-US" sz="2800" smtClean="0"/>
              <a:t>made Congress irritable.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Recession of 1937-38 </a:t>
            </a:r>
            <a:r>
              <a:rPr lang="en-US" sz="2800" smtClean="0"/>
              <a:t>weakened confidence in New Deal measures. Republicans gained strength in both houses.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Attempted purge of Democratic party </a:t>
            </a:r>
            <a:r>
              <a:rPr lang="en-US" sz="2800" smtClean="0"/>
              <a:t>failed.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Conservative Democrats </a:t>
            </a:r>
            <a:r>
              <a:rPr lang="en-US" sz="2800" smtClean="0"/>
              <a:t>were elected to office. Resentful of attempted party purge, they joined ranks with Republicans to block New Deal legislation.</a:t>
            </a:r>
          </a:p>
          <a:p>
            <a:r>
              <a:rPr lang="en-US" sz="2800" smtClean="0"/>
              <a:t>Increasing </a:t>
            </a:r>
            <a:r>
              <a:rPr lang="en-US" sz="2800" smtClean="0">
                <a:solidFill>
                  <a:srgbClr val="FFC000"/>
                </a:solidFill>
              </a:rPr>
              <a:t>focus on foreign affairs.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696913" y="2346325"/>
            <a:ext cx="7772400" cy="1362075"/>
          </a:xfrm>
        </p:spPr>
        <p:txBody>
          <a:bodyPr/>
          <a:lstStyle/>
          <a:p>
            <a:pPr algn="ctr"/>
            <a:r>
              <a:rPr lang="en-US" sz="5400" cap="none" smtClean="0"/>
              <a:t>The Significance of </a:t>
            </a:r>
            <a:br>
              <a:rPr lang="en-US" sz="5400" cap="none" smtClean="0"/>
            </a:br>
            <a:r>
              <a:rPr lang="en-US" sz="5400" cap="none" smtClean="0"/>
              <a:t>the New 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1143000"/>
          </a:xfrm>
        </p:spPr>
        <p:txBody>
          <a:bodyPr/>
          <a:lstStyle/>
          <a:p>
            <a:r>
              <a:rPr lang="en-US" smtClean="0"/>
              <a:t>Physical Rehabilitation of Country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34963" y="1543050"/>
            <a:ext cx="4906962" cy="5411788"/>
          </a:xfrm>
        </p:spPr>
        <p:txBody>
          <a:bodyPr/>
          <a:lstStyle/>
          <a:p>
            <a:r>
              <a:rPr lang="en-US" sz="2800" smtClean="0"/>
              <a:t>Attacked </a:t>
            </a:r>
            <a:r>
              <a:rPr lang="en-US" sz="2800" smtClean="0">
                <a:solidFill>
                  <a:srgbClr val="FFC000"/>
                </a:solidFill>
              </a:rPr>
              <a:t>soil erosion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Built dams and planted trees </a:t>
            </a:r>
            <a:r>
              <a:rPr lang="en-US" sz="2800" smtClean="0"/>
              <a:t>to prevent floods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Reclaimed the grasslands </a:t>
            </a:r>
            <a:r>
              <a:rPr lang="en-US" sz="2800" smtClean="0"/>
              <a:t>of the Great Plains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Developed water power resources</a:t>
            </a:r>
          </a:p>
          <a:p>
            <a:r>
              <a:rPr lang="en-US" sz="2800" smtClean="0"/>
              <a:t>Encouraged </a:t>
            </a:r>
            <a:r>
              <a:rPr lang="en-US" sz="2800" smtClean="0">
                <a:solidFill>
                  <a:srgbClr val="FFC000"/>
                </a:solidFill>
              </a:rPr>
              <a:t>regional reconstruction projects</a:t>
            </a:r>
            <a:r>
              <a:rPr lang="en-US" sz="2800" smtClean="0"/>
              <a:t> like the TVA and Columbia River project</a:t>
            </a:r>
          </a:p>
          <a:p>
            <a:endParaRPr lang="en-US" sz="2800" smtClean="0"/>
          </a:p>
        </p:txBody>
      </p:sp>
      <p:pic>
        <p:nvPicPr>
          <p:cNvPr id="41988" name="Picture 4" descr="http://www.waterencyclopedia.com/images/wsci_01_img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325" y="1751013"/>
            <a:ext cx="36703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736600" y="30163"/>
            <a:ext cx="7772400" cy="1143000"/>
          </a:xfrm>
        </p:spPr>
        <p:txBody>
          <a:bodyPr/>
          <a:lstStyle/>
          <a:p>
            <a:r>
              <a:rPr lang="en-US" smtClean="0"/>
              <a:t>Human Rehabilitation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1288" y="1030288"/>
            <a:ext cx="4932362" cy="5486400"/>
          </a:xfrm>
        </p:spPr>
        <p:txBody>
          <a:bodyPr/>
          <a:lstStyle/>
          <a:p>
            <a:r>
              <a:rPr lang="en-US" smtClean="0"/>
              <a:t>Established the principle that government has responsibility for the </a:t>
            </a:r>
            <a:r>
              <a:rPr lang="en-US" smtClean="0">
                <a:solidFill>
                  <a:srgbClr val="FFC000"/>
                </a:solidFill>
              </a:rPr>
              <a:t>health, welfare, and security</a:t>
            </a:r>
            <a:r>
              <a:rPr lang="en-US" smtClean="0"/>
              <a:t>, as well as the protection and education of its citizens</a:t>
            </a:r>
          </a:p>
          <a:p>
            <a:r>
              <a:rPr lang="en-US" smtClean="0"/>
              <a:t>Embraced </a:t>
            </a:r>
            <a:r>
              <a:rPr lang="en-US" smtClean="0">
                <a:solidFill>
                  <a:srgbClr val="FFC000"/>
                </a:solidFill>
              </a:rPr>
              <a:t>social security, public health, housing</a:t>
            </a:r>
          </a:p>
          <a:p>
            <a:r>
              <a:rPr lang="en-US" smtClean="0"/>
              <a:t>Entered the domain of </a:t>
            </a:r>
            <a:r>
              <a:rPr lang="en-US" smtClean="0">
                <a:solidFill>
                  <a:srgbClr val="FFC000"/>
                </a:solidFill>
              </a:rPr>
              <a:t>agriculture and labor</a:t>
            </a:r>
          </a:p>
        </p:txBody>
      </p:sp>
      <p:pic>
        <p:nvPicPr>
          <p:cNvPr id="43012" name="Picture 2" descr="http://indiana.bilerico.com/2008/12/new_deal_large.jpg"/>
          <p:cNvPicPr>
            <a:picLocks noChangeAspect="1" noChangeArrowheads="1"/>
          </p:cNvPicPr>
          <p:nvPr/>
        </p:nvPicPr>
        <p:blipFill>
          <a:blip r:embed="rId2" cstate="print"/>
          <a:srcRect l="10075"/>
          <a:stretch>
            <a:fillRect/>
          </a:stretch>
        </p:blipFill>
        <p:spPr bwMode="auto">
          <a:xfrm>
            <a:off x="4906963" y="1300163"/>
            <a:ext cx="40306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249238"/>
            <a:ext cx="7772400" cy="1143000"/>
          </a:xfrm>
        </p:spPr>
        <p:txBody>
          <a:bodyPr/>
          <a:lstStyle/>
          <a:p>
            <a:r>
              <a:rPr lang="en-US" smtClean="0"/>
              <a:t>Revitalization of Politics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73038" y="1646238"/>
            <a:ext cx="4505325" cy="4114800"/>
          </a:xfrm>
        </p:spPr>
        <p:txBody>
          <a:bodyPr/>
          <a:lstStyle/>
          <a:p>
            <a:r>
              <a:rPr lang="en-US" smtClean="0"/>
              <a:t>Strengthened </a:t>
            </a:r>
            <a:r>
              <a:rPr lang="en-US" smtClean="0">
                <a:solidFill>
                  <a:srgbClr val="FFC000"/>
                </a:solidFill>
              </a:rPr>
              <a:t>executive branch</a:t>
            </a:r>
          </a:p>
          <a:p>
            <a:r>
              <a:rPr lang="en-US" smtClean="0"/>
              <a:t>Reasserted </a:t>
            </a:r>
            <a:r>
              <a:rPr lang="en-US" smtClean="0">
                <a:solidFill>
                  <a:srgbClr val="FFC000"/>
                </a:solidFill>
              </a:rPr>
              <a:t>presidential leadership</a:t>
            </a:r>
          </a:p>
          <a:p>
            <a:r>
              <a:rPr lang="en-US" smtClean="0">
                <a:solidFill>
                  <a:srgbClr val="FFC000"/>
                </a:solidFill>
              </a:rPr>
              <a:t>Revitalized political party </a:t>
            </a:r>
            <a:r>
              <a:rPr lang="en-US" smtClean="0"/>
              <a:t>as a vehicle for the popular will and as an instrument for effective action.</a:t>
            </a:r>
          </a:p>
          <a:p>
            <a:endParaRPr lang="en-US" smtClean="0"/>
          </a:p>
        </p:txBody>
      </p:sp>
      <p:pic>
        <p:nvPicPr>
          <p:cNvPr id="44036" name="Picture 2" descr="http://1.bp.blogspot.com/_sjmxrHygBno/SSvKCHp75bI/AAAAAAAACC4/oyB4RjIgIXg/s400/FDR+campaigning.gif"/>
          <p:cNvPicPr>
            <a:picLocks noChangeAspect="1" noChangeArrowheads="1"/>
          </p:cNvPicPr>
          <p:nvPr/>
        </p:nvPicPr>
        <p:blipFill>
          <a:blip r:embed="rId2" cstate="print"/>
          <a:srcRect l="4822" t="6615" r="32275" b="10789"/>
          <a:stretch>
            <a:fillRect/>
          </a:stretch>
        </p:blipFill>
        <p:spPr bwMode="auto">
          <a:xfrm>
            <a:off x="4745038" y="1895475"/>
            <a:ext cx="4146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98500" y="196850"/>
            <a:ext cx="7772400" cy="1143000"/>
          </a:xfrm>
        </p:spPr>
        <p:txBody>
          <a:bodyPr/>
          <a:lstStyle/>
          <a:p>
            <a:r>
              <a:rPr lang="en-US" smtClean="0"/>
              <a:t>Extension of Democracy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25450" y="1327150"/>
            <a:ext cx="4287838" cy="476885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Redefined the concept of democracy </a:t>
            </a:r>
            <a:r>
              <a:rPr lang="en-US" smtClean="0"/>
              <a:t>so that it included not only </a:t>
            </a:r>
            <a:r>
              <a:rPr lang="en-US" smtClean="0">
                <a:solidFill>
                  <a:srgbClr val="FFC000"/>
                </a:solidFill>
              </a:rPr>
              <a:t>political rights </a:t>
            </a:r>
            <a:r>
              <a:rPr lang="en-US" smtClean="0"/>
              <a:t>but </a:t>
            </a:r>
            <a:r>
              <a:rPr lang="en-US" smtClean="0">
                <a:solidFill>
                  <a:srgbClr val="FFC000"/>
                </a:solidFill>
              </a:rPr>
              <a:t>economic security </a:t>
            </a:r>
            <a:r>
              <a:rPr lang="en-US" smtClean="0"/>
              <a:t>and </a:t>
            </a:r>
            <a:r>
              <a:rPr lang="en-US" smtClean="0">
                <a:solidFill>
                  <a:srgbClr val="FFC000"/>
                </a:solidFill>
              </a:rPr>
              <a:t>social justice </a:t>
            </a:r>
            <a:r>
              <a:rPr lang="en-US" smtClean="0"/>
              <a:t>as well.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5060" name="Picture 5" descr="new_deal_w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50" y="1444625"/>
            <a:ext cx="34956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/>
              <a:t>First Agricultural Adjustment Act (AAA)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089025"/>
            <a:ext cx="4314825" cy="5295900"/>
          </a:xfrm>
        </p:spPr>
        <p:txBody>
          <a:bodyPr/>
          <a:lstStyle/>
          <a:p>
            <a:r>
              <a:rPr lang="en-US" sz="2900" smtClean="0">
                <a:solidFill>
                  <a:srgbClr val="FFC000"/>
                </a:solidFill>
              </a:rPr>
              <a:t>Purpose: </a:t>
            </a:r>
            <a:r>
              <a:rPr lang="en-US" sz="2900" smtClean="0"/>
              <a:t>the recovery of agriculture</a:t>
            </a:r>
          </a:p>
          <a:p>
            <a:r>
              <a:rPr lang="en-US" sz="2900" smtClean="0">
                <a:solidFill>
                  <a:srgbClr val="FFC000"/>
                </a:solidFill>
              </a:rPr>
              <a:t>Paid farmers who agreed to reduce production </a:t>
            </a:r>
            <a:r>
              <a:rPr lang="en-US" sz="2900" smtClean="0"/>
              <a:t>of basic crops such as cotton, wheat, tobacco, hogs, and corn</a:t>
            </a:r>
          </a:p>
          <a:p>
            <a:r>
              <a:rPr lang="en-US" sz="2900" smtClean="0"/>
              <a:t>Money came from </a:t>
            </a:r>
            <a:r>
              <a:rPr lang="en-US" sz="2900" smtClean="0">
                <a:solidFill>
                  <a:srgbClr val="FFC000"/>
                </a:solidFill>
              </a:rPr>
              <a:t>a tax on processors</a:t>
            </a:r>
            <a:r>
              <a:rPr lang="en-US" sz="2900" smtClean="0"/>
              <a:t> such as flour millers and meat packers who </a:t>
            </a:r>
            <a:r>
              <a:rPr lang="en-US" sz="2900" smtClean="0">
                <a:solidFill>
                  <a:srgbClr val="FFC000"/>
                </a:solidFill>
              </a:rPr>
              <a:t>passed the cost on to the consumer</a:t>
            </a:r>
            <a:endParaRPr lang="en-US" sz="2900" u="sng" smtClean="0">
              <a:solidFill>
                <a:srgbClr val="FFC000"/>
              </a:solidFill>
            </a:endParaRPr>
          </a:p>
          <a:p>
            <a:endParaRPr lang="en-US" sz="2900" smtClean="0"/>
          </a:p>
        </p:txBody>
      </p:sp>
      <p:pic>
        <p:nvPicPr>
          <p:cNvPr id="18436" name="Picture 5" descr="water1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725" y="1303338"/>
            <a:ext cx="44323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120650"/>
            <a:ext cx="9144000" cy="1143000"/>
          </a:xfrm>
        </p:spPr>
        <p:txBody>
          <a:bodyPr/>
          <a:lstStyle/>
          <a:p>
            <a:r>
              <a:rPr lang="en-US" smtClean="0"/>
              <a:t>Maintenance of a Democratic System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236663"/>
            <a:ext cx="5151438" cy="5461000"/>
          </a:xfrm>
        </p:spPr>
        <p:txBody>
          <a:bodyPr/>
          <a:lstStyle/>
          <a:p>
            <a:r>
              <a:rPr lang="en-US" sz="2400" smtClean="0"/>
              <a:t>The New Deal maintained </a:t>
            </a:r>
            <a:r>
              <a:rPr lang="en-US" sz="2400" smtClean="0">
                <a:solidFill>
                  <a:srgbClr val="FFC000"/>
                </a:solidFill>
              </a:rPr>
              <a:t>a democratic system </a:t>
            </a:r>
            <a:r>
              <a:rPr lang="en-US" sz="2400" smtClean="0"/>
              <a:t>of government and society </a:t>
            </a:r>
            <a:r>
              <a:rPr lang="en-US" sz="2400" smtClean="0">
                <a:solidFill>
                  <a:srgbClr val="FFC000"/>
                </a:solidFill>
              </a:rPr>
              <a:t>in a world threatened by totalitarianism.</a:t>
            </a:r>
          </a:p>
          <a:p>
            <a:pPr lvl="1"/>
            <a:r>
              <a:rPr lang="en-US" sz="2400" smtClean="0">
                <a:solidFill>
                  <a:srgbClr val="FFC000"/>
                </a:solidFill>
              </a:rPr>
              <a:t>Increased size and scope of government </a:t>
            </a:r>
            <a:r>
              <a:rPr lang="en-US" sz="2400" smtClean="0"/>
              <a:t>to meet needs of the depression</a:t>
            </a:r>
          </a:p>
          <a:p>
            <a:pPr lvl="1"/>
            <a:r>
              <a:rPr lang="en-US" sz="2400" smtClean="0">
                <a:solidFill>
                  <a:srgbClr val="FFC000"/>
                </a:solidFill>
              </a:rPr>
              <a:t>Provided the leadership </a:t>
            </a:r>
            <a:r>
              <a:rPr lang="en-US" sz="2400" smtClean="0"/>
              <a:t>that enabled Congress to put through the necessary relief, recovery, and reform measures.</a:t>
            </a:r>
          </a:p>
          <a:p>
            <a:pPr lvl="1"/>
            <a:r>
              <a:rPr lang="en-US" sz="2400" smtClean="0">
                <a:solidFill>
                  <a:srgbClr val="FFC000"/>
                </a:solidFill>
              </a:rPr>
              <a:t>Sponsored moderate legislation </a:t>
            </a:r>
            <a:r>
              <a:rPr lang="en-US" sz="2400" smtClean="0"/>
              <a:t>to neutralize the popularity of radical opponents </a:t>
            </a:r>
          </a:p>
        </p:txBody>
      </p:sp>
      <p:pic>
        <p:nvPicPr>
          <p:cNvPr id="46084" name="Picture 2" descr="http://biglizards.net/Graphics/ForegroundPix/White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1479550"/>
            <a:ext cx="37242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log.heritage.org/wp-content/uploads/2009/01/new-deal-unemploym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47625"/>
            <a:ext cx="7843838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blog.heritage.org/wp-content/uploads/2009/01/nd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53988"/>
            <a:ext cx="7224712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epression-GDP-output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0"/>
            <a:ext cx="5300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epression-GDP-output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88" y="0"/>
            <a:ext cx="5300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1143000"/>
          </a:xfrm>
        </p:spPr>
        <p:txBody>
          <a:bodyPr/>
          <a:lstStyle/>
          <a:p>
            <a:r>
              <a:rPr lang="en-US" sz="4000" smtClean="0"/>
              <a:t>Federal Emergency Relief Admin (FERA)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92250"/>
            <a:ext cx="4114800" cy="41148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Purpose:</a:t>
            </a:r>
            <a:r>
              <a:rPr lang="en-US" smtClean="0"/>
              <a:t> relief  </a:t>
            </a:r>
          </a:p>
          <a:p>
            <a:r>
              <a:rPr lang="en-US" smtClean="0"/>
              <a:t>Gave money to states and municipalities so they could distribute </a:t>
            </a:r>
            <a:r>
              <a:rPr lang="en-US" smtClean="0">
                <a:solidFill>
                  <a:srgbClr val="FFC000"/>
                </a:solidFill>
              </a:rPr>
              <a:t>money, clothing, and food to the unemployed</a:t>
            </a:r>
            <a:endParaRPr lang="en-US" u="sng" smtClean="0">
              <a:solidFill>
                <a:srgbClr val="FFC000"/>
              </a:solidFill>
            </a:endParaRPr>
          </a:p>
        </p:txBody>
      </p:sp>
      <p:pic>
        <p:nvPicPr>
          <p:cNvPr id="19460" name="Picture 5" descr="clothingdistribution"/>
          <p:cNvPicPr>
            <a:picLocks noChangeAspect="1" noChangeArrowheads="1"/>
          </p:cNvPicPr>
          <p:nvPr/>
        </p:nvPicPr>
        <p:blipFill>
          <a:blip r:embed="rId2" cstate="print"/>
          <a:srcRect b="13623"/>
          <a:stretch>
            <a:fillRect/>
          </a:stretch>
        </p:blipFill>
        <p:spPr bwMode="auto">
          <a:xfrm>
            <a:off x="4383088" y="1622425"/>
            <a:ext cx="4535487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Civilian Conservation Corp (CCC)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3771900" cy="4610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FFC000"/>
                </a:solidFill>
              </a:rPr>
              <a:t>Purpose: </a:t>
            </a:r>
            <a:r>
              <a:rPr lang="en-US" smtClean="0"/>
              <a:t>relief </a:t>
            </a:r>
          </a:p>
          <a:p>
            <a:pPr>
              <a:lnSpc>
                <a:spcPct val="90000"/>
              </a:lnSpc>
            </a:pPr>
            <a:r>
              <a:rPr lang="en-US" smtClean="0"/>
              <a:t>Gave </a:t>
            </a:r>
            <a:r>
              <a:rPr lang="en-US" smtClean="0">
                <a:solidFill>
                  <a:srgbClr val="FFC000"/>
                </a:solidFill>
              </a:rPr>
              <a:t>outdoor work to unemployed men </a:t>
            </a:r>
            <a:r>
              <a:rPr lang="en-US" smtClean="0"/>
              <a:t>between the ages of 17 and 29</a:t>
            </a:r>
          </a:p>
          <a:p>
            <a:pPr>
              <a:lnSpc>
                <a:spcPct val="90000"/>
              </a:lnSpc>
            </a:pPr>
            <a:r>
              <a:rPr lang="en-US" smtClean="0"/>
              <a:t>They received $30 per month, but $22 went back to the family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20484" name="Picture 6" descr="yellowocc_2"/>
          <p:cNvPicPr>
            <a:picLocks noChangeAspect="1" noChangeArrowheads="1"/>
          </p:cNvPicPr>
          <p:nvPr/>
        </p:nvPicPr>
        <p:blipFill>
          <a:blip r:embed="rId2" cstate="print"/>
          <a:srcRect t="687"/>
          <a:stretch>
            <a:fillRect/>
          </a:stretch>
        </p:blipFill>
        <p:spPr bwMode="auto">
          <a:xfrm>
            <a:off x="4672013" y="1149350"/>
            <a:ext cx="3986212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506413"/>
            <a:ext cx="7772400" cy="690562"/>
          </a:xfrm>
        </p:spPr>
        <p:txBody>
          <a:bodyPr/>
          <a:lstStyle/>
          <a:p>
            <a:r>
              <a:rPr lang="en-US" smtClean="0"/>
              <a:t>Second New Deal (1934-1941)</a:t>
            </a:r>
            <a:br>
              <a:rPr lang="en-US" smtClean="0"/>
            </a:b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06375" y="1144588"/>
            <a:ext cx="4997450" cy="4114800"/>
          </a:xfrm>
        </p:spPr>
        <p:txBody>
          <a:bodyPr/>
          <a:lstStyle/>
          <a:p>
            <a:r>
              <a:rPr lang="en-US" sz="2800" smtClean="0">
                <a:solidFill>
                  <a:srgbClr val="FFC000"/>
                </a:solidFill>
              </a:rPr>
              <a:t>Emphasis:</a:t>
            </a:r>
            <a:r>
              <a:rPr lang="en-US" sz="2800" smtClean="0"/>
              <a:t> reform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Political Position: </a:t>
            </a:r>
            <a:r>
              <a:rPr lang="en-US" sz="2800" smtClean="0"/>
              <a:t>liberal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Primary aim</a:t>
            </a:r>
            <a:r>
              <a:rPr lang="en-US" sz="2800" smtClean="0"/>
              <a:t>: permanent reform 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Philosophy: </a:t>
            </a:r>
            <a:r>
              <a:rPr lang="en-US" sz="2800" smtClean="0"/>
              <a:t>international economic cooperation and economic abundance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Objectives</a:t>
            </a:r>
            <a:r>
              <a:rPr lang="en-US" sz="2800" smtClean="0"/>
              <a:t>: increased purchasing power and social security for public</a:t>
            </a:r>
          </a:p>
          <a:p>
            <a:r>
              <a:rPr lang="en-US" sz="2800" smtClean="0">
                <a:solidFill>
                  <a:srgbClr val="FFC000"/>
                </a:solidFill>
              </a:rPr>
              <a:t>Beneficiaries</a:t>
            </a:r>
            <a:r>
              <a:rPr lang="en-US" sz="2800" smtClean="0"/>
              <a:t>: small farmers and labor</a:t>
            </a:r>
          </a:p>
          <a:p>
            <a:endParaRPr lang="en-US" sz="2800" smtClean="0"/>
          </a:p>
        </p:txBody>
      </p:sp>
      <p:pic>
        <p:nvPicPr>
          <p:cNvPr id="21508" name="Picture 4" descr="http://riverdaughter.files.wordpress.com/2009/02/socialsecurityactf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1287463"/>
            <a:ext cx="428783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11200" y="249238"/>
            <a:ext cx="7772400" cy="1143000"/>
          </a:xfrm>
        </p:spPr>
        <p:txBody>
          <a:bodyPr/>
          <a:lstStyle/>
          <a:p>
            <a:r>
              <a:rPr lang="en-US" smtClean="0"/>
              <a:t>Social Security Act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60400" y="1389063"/>
            <a:ext cx="4168775" cy="41148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Purpose: </a:t>
            </a:r>
            <a:r>
              <a:rPr lang="en-US" smtClean="0"/>
              <a:t>reform</a:t>
            </a:r>
          </a:p>
          <a:p>
            <a:r>
              <a:rPr lang="en-US" smtClean="0"/>
              <a:t>Gave money to states for aid to dependent children, established unemployment insurance through payroll deduction, set up old-age pensions for retirees.</a:t>
            </a:r>
          </a:p>
          <a:p>
            <a:endParaRPr lang="en-US" smtClean="0"/>
          </a:p>
        </p:txBody>
      </p:sp>
      <p:pic>
        <p:nvPicPr>
          <p:cNvPr id="22532" name="Picture 2" descr="http://www.ssa.gov/history/pics/idama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5750"/>
            <a:ext cx="441801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r>
              <a:rPr lang="en-US" smtClean="0"/>
              <a:t>National Labor Relations Act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60350" y="1439863"/>
            <a:ext cx="3873500" cy="4510087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Purpose: </a:t>
            </a:r>
            <a:r>
              <a:rPr lang="en-US" smtClean="0"/>
              <a:t>reform</a:t>
            </a:r>
          </a:p>
          <a:p>
            <a:r>
              <a:rPr lang="en-US" smtClean="0"/>
              <a:t>Put restraints on employers and set up a </a:t>
            </a:r>
            <a:r>
              <a:rPr lang="en-US" smtClean="0">
                <a:solidFill>
                  <a:srgbClr val="FFC000"/>
                </a:solidFill>
              </a:rPr>
              <a:t>National Labor Relations Board </a:t>
            </a:r>
            <a:r>
              <a:rPr lang="en-US" smtClean="0"/>
              <a:t>to protect the rights of organized labor </a:t>
            </a:r>
            <a:r>
              <a:rPr lang="en-US" smtClean="0">
                <a:solidFill>
                  <a:srgbClr val="FFC000"/>
                </a:solidFill>
              </a:rPr>
              <a:t>to bargain collectively </a:t>
            </a:r>
            <a:r>
              <a:rPr lang="en-US" smtClean="0"/>
              <a:t>with employers.</a:t>
            </a:r>
          </a:p>
        </p:txBody>
      </p:sp>
      <p:pic>
        <p:nvPicPr>
          <p:cNvPr id="23556" name="Picture 2" descr="http://cache.gettyimages.com/xc/3109224.jpg?v=1&amp;c=ViewImages&amp;k=2&amp;d=45BAE66225B176A18015C034720A6662A55A1E4F32AD3138"/>
          <p:cNvPicPr>
            <a:picLocks noChangeAspect="1" noChangeArrowheads="1"/>
          </p:cNvPicPr>
          <p:nvPr/>
        </p:nvPicPr>
        <p:blipFill>
          <a:blip r:embed="rId2" cstate="print"/>
          <a:srcRect b="11275"/>
          <a:stretch>
            <a:fillRect/>
          </a:stretch>
        </p:blipFill>
        <p:spPr bwMode="auto">
          <a:xfrm>
            <a:off x="4187825" y="1674813"/>
            <a:ext cx="4802188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3988" y="609600"/>
            <a:ext cx="8990012" cy="1143000"/>
          </a:xfrm>
        </p:spPr>
        <p:txBody>
          <a:bodyPr/>
          <a:lstStyle/>
          <a:p>
            <a:r>
              <a:rPr lang="en-US" smtClean="0"/>
              <a:t>Second Agricultural Adjustment Act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0038" y="1787525"/>
            <a:ext cx="3783012" cy="4114800"/>
          </a:xfrm>
        </p:spPr>
        <p:txBody>
          <a:bodyPr/>
          <a:lstStyle/>
          <a:p>
            <a:r>
              <a:rPr lang="en-US" smtClean="0"/>
              <a:t>Purpose: recovery for agriculture</a:t>
            </a:r>
          </a:p>
          <a:p>
            <a:r>
              <a:rPr lang="en-US" smtClean="0"/>
              <a:t>Paid farmers for conservation practices, but only if they </a:t>
            </a:r>
            <a:r>
              <a:rPr lang="en-US" smtClean="0">
                <a:solidFill>
                  <a:srgbClr val="FFC000"/>
                </a:solidFill>
              </a:rPr>
              <a:t>restricted production of staple crops.</a:t>
            </a:r>
          </a:p>
          <a:p>
            <a:endParaRPr lang="en-US" smtClean="0"/>
          </a:p>
        </p:txBody>
      </p:sp>
      <p:pic>
        <p:nvPicPr>
          <p:cNvPr id="24580" name="Picture 2" descr="http://stfm.astate.edu/images/75-blythev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450" y="1943100"/>
            <a:ext cx="47418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RIBBONS</Template>
  <TotalTime>2027</TotalTime>
  <Words>1135</Words>
  <Application>Microsoft Office PowerPoint</Application>
  <PresentationFormat>On-screen Show (4:3)</PresentationFormat>
  <Paragraphs>124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RIBBONS</vt:lpstr>
      <vt:lpstr>New Deal Review</vt:lpstr>
      <vt:lpstr>National Recovery Act (NRA)</vt:lpstr>
      <vt:lpstr>First Agricultural Adjustment Act (AAA)</vt:lpstr>
      <vt:lpstr>Federal Emergency Relief Admin (FERA)</vt:lpstr>
      <vt:lpstr>Civilian Conservation Corp (CCC)</vt:lpstr>
      <vt:lpstr>Second New Deal (1934-1941) </vt:lpstr>
      <vt:lpstr>Social Security Act</vt:lpstr>
      <vt:lpstr>National Labor Relations Act</vt:lpstr>
      <vt:lpstr>Second Agricultural Adjustment Act </vt:lpstr>
      <vt:lpstr>U.S. Housing Authority</vt:lpstr>
      <vt:lpstr>The New Deal on Trial</vt:lpstr>
      <vt:lpstr>Criticisms of Conservative Opponents</vt:lpstr>
      <vt:lpstr>Anti-New Deal Organization</vt:lpstr>
      <vt:lpstr>Criticisms of Radical Opponents</vt:lpstr>
      <vt:lpstr>Senator Huey Long (LA)</vt:lpstr>
      <vt:lpstr>Father Charles E. Coughlin</vt:lpstr>
      <vt:lpstr>Dr. Francis E. Townsend</vt:lpstr>
      <vt:lpstr>Moderate Legislation </vt:lpstr>
      <vt:lpstr>The Election of 1936</vt:lpstr>
      <vt:lpstr>Slide 20</vt:lpstr>
      <vt:lpstr>The Election of 1936</vt:lpstr>
      <vt:lpstr>The Roosevelt Coalition</vt:lpstr>
      <vt:lpstr>Protection of New Deal Accomplishments</vt:lpstr>
      <vt:lpstr>Decline of New Deal Reform after 1937</vt:lpstr>
      <vt:lpstr>The Significance of  the New Deal</vt:lpstr>
      <vt:lpstr>Physical Rehabilitation of Country</vt:lpstr>
      <vt:lpstr>Human Rehabilitation</vt:lpstr>
      <vt:lpstr>Revitalization of Politics</vt:lpstr>
      <vt:lpstr>Extension of Democracy</vt:lpstr>
      <vt:lpstr>Maintenance of a Democratic System </vt:lpstr>
      <vt:lpstr>Slide 31</vt:lpstr>
      <vt:lpstr>Slide 32</vt:lpstr>
      <vt:lpstr>Slide 33</vt:lpstr>
      <vt:lpstr>Slide 34</vt:lpstr>
    </vt:vector>
  </TitlesOfParts>
  <Company>ESM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D. Roosevelt and the New Deal</dc:title>
  <dc:creator>Edrene S. McKay</dc:creator>
  <cp:lastModifiedBy>Alex</cp:lastModifiedBy>
  <cp:revision>130</cp:revision>
  <dcterms:created xsi:type="dcterms:W3CDTF">2008-01-10T07:46:24Z</dcterms:created>
  <dcterms:modified xsi:type="dcterms:W3CDTF">2012-04-02T00:52:32Z</dcterms:modified>
</cp:coreProperties>
</file>