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76" r:id="rId4"/>
    <p:sldId id="257" r:id="rId5"/>
    <p:sldId id="258" r:id="rId6"/>
    <p:sldId id="259" r:id="rId7"/>
    <p:sldId id="260" r:id="rId8"/>
    <p:sldId id="261" r:id="rId9"/>
    <p:sldId id="262" r:id="rId10"/>
    <p:sldId id="263" r:id="rId11"/>
    <p:sldId id="264" r:id="rId12"/>
    <p:sldId id="27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grpSp>
      <p:sp>
        <p:nvSpPr>
          <p:cNvPr id="3789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37900"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81F69B3B-717F-48D5-80FC-3A70069C61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441D678-6FEE-4392-B80D-E5304AB6F4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7EA9AAD-321D-42C2-8773-90BBFEACB1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7DBAD66-4EE8-48A5-8528-C1882CE01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7079783-E18E-47F3-B27E-7DD892432B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3555D2D-5879-4CAE-9E5E-FCC3BFDE57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7815AAE-A248-4B6D-BD84-9619217888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86493CF-7B0C-49B1-8CE9-DCEC9F7441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54B40F5-0866-4D15-A26B-6FF7E65FAA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B19F879-72A5-40C6-850D-3511A96E58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BBCB0A3-DD58-409C-9DB9-F15C3D40EC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3686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p>
        </p:txBody>
      </p:sp>
      <p:sp>
        <p:nvSpPr>
          <p:cNvPr id="36871"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p>
        </p:txBody>
      </p:sp>
      <p:sp>
        <p:nvSpPr>
          <p:cNvPr id="36872"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57060BCF-E1CD-487C-8E47-CDB0F18C1787}" type="slidenum">
              <a:rPr lang="en-US"/>
              <a:pPr>
                <a:defRPr/>
              </a:pPr>
              <a:t>‹#›</a:t>
            </a:fld>
            <a:endParaRPr lang="en-US"/>
          </a:p>
        </p:txBody>
      </p:sp>
      <p:sp>
        <p:nvSpPr>
          <p:cNvPr id="36873"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36874"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Alex%20Ott\Desktop\APPARTS%20-%20Park%20East%202015-16\Ferris%20Bueller's%20day%20off%20-%20Museum%20scene.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286000" y="5181600"/>
            <a:ext cx="6629400" cy="1676400"/>
          </a:xfrm>
        </p:spPr>
        <p:txBody>
          <a:bodyPr/>
          <a:lstStyle/>
          <a:p>
            <a:pPr algn="r" eaLnBrk="1" hangingPunct="1"/>
            <a:r>
              <a:rPr lang="en-US" sz="2800" dirty="0" smtClean="0"/>
              <a:t>AP European History</a:t>
            </a:r>
          </a:p>
          <a:p>
            <a:pPr algn="r" eaLnBrk="1" hangingPunct="1"/>
            <a:r>
              <a:rPr lang="en-US" sz="2800" dirty="0" smtClean="0"/>
              <a:t>Mr. </a:t>
            </a:r>
            <a:r>
              <a:rPr lang="en-US" sz="2800" dirty="0" err="1" smtClean="0"/>
              <a:t>Ott</a:t>
            </a:r>
            <a:endParaRPr lang="en-US" sz="2800" dirty="0" smtClean="0"/>
          </a:p>
          <a:p>
            <a:pPr algn="r" eaLnBrk="1" hangingPunct="1"/>
            <a:r>
              <a:rPr lang="en-US" sz="2800" dirty="0" smtClean="0"/>
              <a:t>Park East High School – 2015-16</a:t>
            </a:r>
          </a:p>
          <a:p>
            <a:pPr algn="r" eaLnBrk="1" hangingPunct="1"/>
            <a:endParaRPr lang="en-US" dirty="0" smtClean="0"/>
          </a:p>
        </p:txBody>
      </p:sp>
      <p:sp>
        <p:nvSpPr>
          <p:cNvPr id="3075" name="Rectangle 2"/>
          <p:cNvSpPr>
            <a:spLocks noGrp="1" noChangeArrowheads="1"/>
          </p:cNvSpPr>
          <p:nvPr>
            <p:ph type="ctrTitle"/>
          </p:nvPr>
        </p:nvSpPr>
        <p:spPr>
          <a:xfrm>
            <a:off x="685800" y="1447800"/>
            <a:ext cx="7924800" cy="1600200"/>
          </a:xfrm>
        </p:spPr>
        <p:txBody>
          <a:bodyPr/>
          <a:lstStyle/>
          <a:p>
            <a:pPr eaLnBrk="1" hangingPunct="1"/>
            <a:r>
              <a:rPr lang="en-US" sz="3600" b="1" dirty="0" smtClean="0"/>
              <a:t>APPARTS Document Technique</a:t>
            </a:r>
            <a:endParaRPr lang="en-US" sz="3600" b="1" dirty="0" smtClean="0"/>
          </a:p>
        </p:txBody>
      </p:sp>
      <p:pic>
        <p:nvPicPr>
          <p:cNvPr id="3079" name="Picture 7" descr="http://www.lib.umd.edu/special/research/interpret/source_imgs/examplestrip.jpg"/>
          <p:cNvPicPr>
            <a:picLocks noChangeAspect="1" noChangeArrowheads="1"/>
          </p:cNvPicPr>
          <p:nvPr/>
        </p:nvPicPr>
        <p:blipFill>
          <a:blip r:embed="rId2" cstate="print"/>
          <a:srcRect/>
          <a:stretch>
            <a:fillRect/>
          </a:stretch>
        </p:blipFill>
        <p:spPr bwMode="auto">
          <a:xfrm>
            <a:off x="209550" y="3581400"/>
            <a:ext cx="8782050" cy="15716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The Main Idea</a:t>
            </a:r>
          </a:p>
        </p:txBody>
      </p:sp>
      <p:sp>
        <p:nvSpPr>
          <p:cNvPr id="9219" name="Rectangle 3"/>
          <p:cNvSpPr>
            <a:spLocks noGrp="1" noChangeArrowheads="1"/>
          </p:cNvSpPr>
          <p:nvPr>
            <p:ph idx="1"/>
          </p:nvPr>
        </p:nvSpPr>
        <p:spPr>
          <a:xfrm>
            <a:off x="381000" y="2362200"/>
            <a:ext cx="3622675" cy="4114800"/>
          </a:xfrm>
        </p:spPr>
        <p:txBody>
          <a:bodyPr/>
          <a:lstStyle/>
          <a:p>
            <a:pPr eaLnBrk="1" hangingPunct="1"/>
            <a:r>
              <a:rPr lang="en-US" dirty="0" smtClean="0"/>
              <a:t>What point is the source trying to convey?</a:t>
            </a:r>
          </a:p>
        </p:txBody>
      </p:sp>
      <p:pic>
        <p:nvPicPr>
          <p:cNvPr id="11269" name="Picture 5" descr="http://1.bp.blogspot.com/-_YFaKUkFzgY/VCt033IilwI/AAAAAAAAEUE/ctk1k5Hwi7U/s1600/Main%2BIdea.png"/>
          <p:cNvPicPr>
            <a:picLocks noChangeAspect="1" noChangeArrowheads="1"/>
          </p:cNvPicPr>
          <p:nvPr/>
        </p:nvPicPr>
        <p:blipFill>
          <a:blip r:embed="rId2" cstate="print"/>
          <a:srcRect/>
          <a:stretch>
            <a:fillRect/>
          </a:stretch>
        </p:blipFill>
        <p:spPr bwMode="auto">
          <a:xfrm>
            <a:off x="4191000" y="1905000"/>
            <a:ext cx="3543300"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Significance</a:t>
            </a:r>
          </a:p>
        </p:txBody>
      </p:sp>
      <p:sp>
        <p:nvSpPr>
          <p:cNvPr id="10243" name="Rectangle 3"/>
          <p:cNvSpPr>
            <a:spLocks noGrp="1" noChangeArrowheads="1"/>
          </p:cNvSpPr>
          <p:nvPr>
            <p:ph idx="1"/>
          </p:nvPr>
        </p:nvSpPr>
        <p:spPr>
          <a:xfrm>
            <a:off x="0" y="2133600"/>
            <a:ext cx="4232275" cy="4114800"/>
          </a:xfrm>
        </p:spPr>
        <p:txBody>
          <a:bodyPr/>
          <a:lstStyle/>
          <a:p>
            <a:pPr eaLnBrk="1" hangingPunct="1"/>
            <a:r>
              <a:rPr lang="en-US" dirty="0" smtClean="0"/>
              <a:t>Why is this source important?</a:t>
            </a:r>
          </a:p>
          <a:p>
            <a:pPr eaLnBrk="1" hangingPunct="1"/>
            <a:r>
              <a:rPr lang="en-US" dirty="0" smtClean="0"/>
              <a:t>What </a:t>
            </a:r>
            <a:r>
              <a:rPr lang="en-US" dirty="0" smtClean="0"/>
              <a:t>inferences can you draw from this document?</a:t>
            </a:r>
          </a:p>
          <a:p>
            <a:pPr eaLnBrk="1" hangingPunct="1"/>
            <a:r>
              <a:rPr lang="en-US" dirty="0" smtClean="0"/>
              <a:t>Ask </a:t>
            </a:r>
            <a:r>
              <a:rPr lang="en-US" dirty="0" smtClean="0"/>
              <a:t>yourself, “So what?” in relation to the question asked.</a:t>
            </a:r>
          </a:p>
        </p:txBody>
      </p:sp>
      <p:pic>
        <p:nvPicPr>
          <p:cNvPr id="12293" name="Picture 5" descr="http://www.lowyinterpreter.org/image.axd?picture=%2F2013%2F09%2Fconfucius+fortune+cookie2.jpg"/>
          <p:cNvPicPr>
            <a:picLocks noChangeAspect="1" noChangeArrowheads="1"/>
          </p:cNvPicPr>
          <p:nvPr/>
        </p:nvPicPr>
        <p:blipFill>
          <a:blip r:embed="rId2" cstate="print"/>
          <a:srcRect/>
          <a:stretch>
            <a:fillRect/>
          </a:stretch>
        </p:blipFill>
        <p:spPr bwMode="auto">
          <a:xfrm>
            <a:off x="4114800" y="2514600"/>
            <a:ext cx="4762500" cy="2790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Any questions???</a:t>
            </a:r>
          </a:p>
        </p:txBody>
      </p:sp>
      <p:sp>
        <p:nvSpPr>
          <p:cNvPr id="13315" name="Rectangle 3"/>
          <p:cNvSpPr>
            <a:spLocks noGrp="1" noChangeArrowheads="1"/>
          </p:cNvSpPr>
          <p:nvPr>
            <p:ph idx="1"/>
          </p:nvPr>
        </p:nvSpPr>
        <p:spPr>
          <a:xfrm>
            <a:off x="228600" y="1981200"/>
            <a:ext cx="8915399" cy="4419600"/>
          </a:xfrm>
        </p:spPr>
        <p:txBody>
          <a:bodyPr/>
          <a:lstStyle/>
          <a:p>
            <a:pPr eaLnBrk="1" hangingPunct="1"/>
            <a:r>
              <a:rPr lang="en-US" sz="2800" dirty="0" smtClean="0"/>
              <a:t>APPARTS is </a:t>
            </a:r>
            <a:r>
              <a:rPr lang="en-US" sz="2800" i="1" dirty="0" smtClean="0"/>
              <a:t>not</a:t>
            </a:r>
            <a:r>
              <a:rPr lang="en-US" sz="2800" dirty="0" smtClean="0"/>
              <a:t> a test-taking strategy. Document-Based Questions on the Advanced Placement exams allow students only 15 minutes to read and analyze somewhere between eight to 12 documents. There is no time to go through the APPARTS process. Therefore, APPARTS must have become, in the words of the AP Social Studies Vertical Teams Guide, "</a:t>
            </a:r>
            <a:r>
              <a:rPr lang="en-US" sz="2800" b="1" dirty="0" smtClean="0"/>
              <a:t>a habit of mind</a:t>
            </a:r>
            <a:r>
              <a:rPr lang="en-US" sz="2800" dirty="0" smtClean="0"/>
              <a:t>." Student must have had enough practice so that it has become an intuitive part of examining documents.</a:t>
            </a: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7526338" cy="1412875"/>
          </a:xfrm>
        </p:spPr>
        <p:txBody>
          <a:bodyPr/>
          <a:lstStyle/>
          <a:p>
            <a:pPr algn="ctr" eaLnBrk="1" hangingPunct="1"/>
            <a:r>
              <a:rPr lang="en-US" b="1" dirty="0" smtClean="0"/>
              <a:t>Primary </a:t>
            </a:r>
            <a:r>
              <a:rPr lang="en-US" b="1" dirty="0" smtClean="0"/>
              <a:t>Sources</a:t>
            </a:r>
            <a:endParaRPr lang="en-US" b="1" dirty="0" smtClean="0"/>
          </a:p>
        </p:txBody>
      </p:sp>
      <p:sp>
        <p:nvSpPr>
          <p:cNvPr id="4099" name="Rectangle 4"/>
          <p:cNvSpPr>
            <a:spLocks noGrp="1" noChangeArrowheads="1"/>
          </p:cNvSpPr>
          <p:nvPr>
            <p:ph sz="half" idx="1"/>
          </p:nvPr>
        </p:nvSpPr>
        <p:spPr>
          <a:xfrm>
            <a:off x="228600" y="1981200"/>
            <a:ext cx="4419600" cy="4876800"/>
          </a:xfrm>
        </p:spPr>
        <p:txBody>
          <a:bodyPr/>
          <a:lstStyle/>
          <a:p>
            <a:pPr eaLnBrk="1" hangingPunct="1">
              <a:buFont typeface="Wingdings" pitchFamily="2" charset="2"/>
              <a:buNone/>
            </a:pPr>
            <a:r>
              <a:rPr lang="en-US" u="sng" dirty="0" smtClean="0"/>
              <a:t>Primary</a:t>
            </a:r>
          </a:p>
          <a:p>
            <a:pPr eaLnBrk="1" hangingPunct="1">
              <a:buFont typeface="Wingdings" pitchFamily="2" charset="2"/>
              <a:buNone/>
            </a:pPr>
            <a:r>
              <a:rPr lang="en-US" dirty="0" smtClean="0"/>
              <a:t>  Original Artworks</a:t>
            </a:r>
          </a:p>
          <a:p>
            <a:pPr eaLnBrk="1" hangingPunct="1">
              <a:buFont typeface="Wingdings" pitchFamily="2" charset="2"/>
              <a:buNone/>
            </a:pPr>
            <a:r>
              <a:rPr lang="en-US" dirty="0" smtClean="0"/>
              <a:t>  Diaries</a:t>
            </a:r>
            <a:endParaRPr lang="en-US" dirty="0" smtClean="0"/>
          </a:p>
          <a:p>
            <a:pPr eaLnBrk="1" hangingPunct="1">
              <a:buFont typeface="Wingdings" pitchFamily="2" charset="2"/>
              <a:buNone/>
            </a:pPr>
            <a:r>
              <a:rPr lang="en-US" dirty="0" smtClean="0"/>
              <a:t>  Poems</a:t>
            </a:r>
          </a:p>
          <a:p>
            <a:pPr eaLnBrk="1" hangingPunct="1">
              <a:buFont typeface="Wingdings" pitchFamily="2" charset="2"/>
              <a:buNone/>
            </a:pPr>
            <a:r>
              <a:rPr lang="en-US" dirty="0" smtClean="0"/>
              <a:t>  </a:t>
            </a:r>
            <a:r>
              <a:rPr lang="en-US" dirty="0" smtClean="0"/>
              <a:t>Treaties </a:t>
            </a:r>
          </a:p>
          <a:p>
            <a:pPr eaLnBrk="1" hangingPunct="1">
              <a:buFont typeface="Wingdings" pitchFamily="2" charset="2"/>
              <a:buNone/>
            </a:pPr>
            <a:r>
              <a:rPr lang="en-US" dirty="0" smtClean="0"/>
              <a:t> </a:t>
            </a:r>
            <a:r>
              <a:rPr lang="en-US" dirty="0" smtClean="0"/>
              <a:t> Photos</a:t>
            </a:r>
            <a:endParaRPr lang="en-US" dirty="0" smtClean="0"/>
          </a:p>
          <a:p>
            <a:pPr eaLnBrk="1" hangingPunct="1">
              <a:buFont typeface="Wingdings" pitchFamily="2" charset="2"/>
              <a:buNone/>
            </a:pPr>
            <a:r>
              <a:rPr lang="en-US" dirty="0" smtClean="0"/>
              <a:t>  Videotapes of </a:t>
            </a:r>
            <a:r>
              <a:rPr lang="en-US" dirty="0" smtClean="0"/>
              <a:t>live events</a:t>
            </a:r>
          </a:p>
          <a:p>
            <a:pPr eaLnBrk="1" hangingPunct="1">
              <a:buFont typeface="Wingdings" pitchFamily="2" charset="2"/>
              <a:buNone/>
            </a:pPr>
            <a:r>
              <a:rPr lang="en-US" dirty="0" smtClean="0"/>
              <a:t> </a:t>
            </a:r>
            <a:r>
              <a:rPr lang="en-US" dirty="0" smtClean="0"/>
              <a:t> Original Literature</a:t>
            </a:r>
          </a:p>
          <a:p>
            <a:pPr eaLnBrk="1" hangingPunct="1">
              <a:buFont typeface="Wingdings" pitchFamily="2" charset="2"/>
              <a:buNone/>
            </a:pPr>
            <a:r>
              <a:rPr lang="en-US" dirty="0" smtClean="0"/>
              <a:t>  Autobiographies</a:t>
            </a:r>
            <a:endParaRPr lang="en-US" dirty="0" smtClean="0"/>
          </a:p>
        </p:txBody>
      </p:sp>
      <p:pic>
        <p:nvPicPr>
          <p:cNvPr id="4102" name="Picture 6" descr="https://script.byu.edu/PublishingImages/splash.png"/>
          <p:cNvPicPr>
            <a:picLocks noChangeAspect="1" noChangeArrowheads="1"/>
          </p:cNvPicPr>
          <p:nvPr/>
        </p:nvPicPr>
        <p:blipFill>
          <a:blip r:embed="rId2" cstate="print"/>
          <a:srcRect/>
          <a:stretch>
            <a:fillRect/>
          </a:stretch>
        </p:blipFill>
        <p:spPr bwMode="auto">
          <a:xfrm>
            <a:off x="4724400" y="2895600"/>
            <a:ext cx="4038600" cy="3034741"/>
          </a:xfrm>
          <a:prstGeom prst="rect">
            <a:avLst/>
          </a:prstGeom>
          <a:noFill/>
        </p:spPr>
      </p:pic>
      <p:sp>
        <p:nvSpPr>
          <p:cNvPr id="7" name="TextBox 6"/>
          <p:cNvSpPr txBox="1"/>
          <p:nvPr/>
        </p:nvSpPr>
        <p:spPr>
          <a:xfrm>
            <a:off x="2057400" y="1600200"/>
            <a:ext cx="5309467" cy="584775"/>
          </a:xfrm>
          <a:prstGeom prst="rect">
            <a:avLst/>
          </a:prstGeom>
          <a:noFill/>
        </p:spPr>
        <p:txBody>
          <a:bodyPr wrap="none" rtlCol="0">
            <a:spAutoFit/>
          </a:bodyPr>
          <a:lstStyle/>
          <a:p>
            <a:r>
              <a:rPr lang="en-US" sz="3200" b="1" dirty="0" smtClean="0"/>
              <a:t>What is a primary source?</a:t>
            </a:r>
            <a:endParaRPr 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7526338" cy="1412875"/>
          </a:xfrm>
        </p:spPr>
        <p:txBody>
          <a:bodyPr/>
          <a:lstStyle/>
          <a:p>
            <a:pPr algn="ctr" eaLnBrk="1" hangingPunct="1"/>
            <a:r>
              <a:rPr lang="en-US" b="1" dirty="0" smtClean="0"/>
              <a:t>Secondary </a:t>
            </a:r>
            <a:r>
              <a:rPr lang="en-US" b="1" dirty="0" smtClean="0"/>
              <a:t>Sources</a:t>
            </a:r>
          </a:p>
        </p:txBody>
      </p:sp>
      <p:sp>
        <p:nvSpPr>
          <p:cNvPr id="4100" name="Rectangle 5"/>
          <p:cNvSpPr>
            <a:spLocks noGrp="1" noChangeArrowheads="1"/>
          </p:cNvSpPr>
          <p:nvPr>
            <p:ph sz="half" idx="2"/>
          </p:nvPr>
        </p:nvSpPr>
        <p:spPr>
          <a:xfrm>
            <a:off x="0" y="1905000"/>
            <a:ext cx="5486400" cy="4953000"/>
          </a:xfrm>
        </p:spPr>
        <p:txBody>
          <a:bodyPr/>
          <a:lstStyle/>
          <a:p>
            <a:pPr eaLnBrk="1" hangingPunct="1">
              <a:buFont typeface="Wingdings" pitchFamily="2" charset="2"/>
              <a:buNone/>
            </a:pPr>
            <a:r>
              <a:rPr lang="en-US" u="sng" dirty="0" smtClean="0"/>
              <a:t>Secondary</a:t>
            </a:r>
          </a:p>
          <a:p>
            <a:pPr eaLnBrk="1" hangingPunct="1">
              <a:buFont typeface="Wingdings" pitchFamily="2" charset="2"/>
              <a:buNone/>
            </a:pPr>
            <a:r>
              <a:rPr lang="en-US" dirty="0" smtClean="0"/>
              <a:t>  Critique of the Art</a:t>
            </a:r>
          </a:p>
          <a:p>
            <a:pPr eaLnBrk="1" hangingPunct="1">
              <a:buFont typeface="Wingdings" pitchFamily="2" charset="2"/>
              <a:buNone/>
            </a:pPr>
            <a:r>
              <a:rPr lang="en-US" dirty="0" smtClean="0"/>
              <a:t>  Textbook</a:t>
            </a:r>
          </a:p>
          <a:p>
            <a:pPr eaLnBrk="1" hangingPunct="1">
              <a:buFont typeface="Wingdings" pitchFamily="2" charset="2"/>
              <a:buNone/>
            </a:pPr>
            <a:r>
              <a:rPr lang="en-US" dirty="0" smtClean="0"/>
              <a:t>  Articles about specific authors</a:t>
            </a:r>
          </a:p>
          <a:p>
            <a:pPr eaLnBrk="1" hangingPunct="1">
              <a:buFont typeface="Wingdings" pitchFamily="2" charset="2"/>
              <a:buNone/>
            </a:pPr>
            <a:r>
              <a:rPr lang="en-US" dirty="0" smtClean="0"/>
              <a:t>  Essays about a specific topic</a:t>
            </a:r>
          </a:p>
          <a:p>
            <a:pPr eaLnBrk="1" hangingPunct="1">
              <a:buFont typeface="Wingdings" pitchFamily="2" charset="2"/>
              <a:buNone/>
            </a:pPr>
            <a:r>
              <a:rPr lang="en-US" dirty="0" smtClean="0"/>
              <a:t>  </a:t>
            </a:r>
            <a:r>
              <a:rPr lang="en-US" dirty="0" smtClean="0"/>
              <a:t>Biographies</a:t>
            </a:r>
          </a:p>
          <a:p>
            <a:pPr eaLnBrk="1" hangingPunct="1">
              <a:buFont typeface="Wingdings" pitchFamily="2" charset="2"/>
              <a:buNone/>
            </a:pPr>
            <a:r>
              <a:rPr lang="en-US" dirty="0" smtClean="0"/>
              <a:t>  Wikipedia</a:t>
            </a:r>
            <a:endParaRPr lang="en-US" dirty="0" smtClean="0"/>
          </a:p>
        </p:txBody>
      </p:sp>
      <p:pic>
        <p:nvPicPr>
          <p:cNvPr id="4104" name="Picture 8" descr="http://helpfulpapers.com/blog/wp-content/uploads/2014/04/Art-Critique.jpg"/>
          <p:cNvPicPr>
            <a:picLocks noChangeAspect="1" noChangeArrowheads="1"/>
          </p:cNvPicPr>
          <p:nvPr/>
        </p:nvPicPr>
        <p:blipFill>
          <a:blip r:embed="rId2" cstate="print"/>
          <a:srcRect/>
          <a:stretch>
            <a:fillRect/>
          </a:stretch>
        </p:blipFill>
        <p:spPr bwMode="auto">
          <a:xfrm>
            <a:off x="5257800" y="1981200"/>
            <a:ext cx="3373063" cy="4038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533400"/>
            <a:ext cx="7696200" cy="823913"/>
          </a:xfrm>
        </p:spPr>
        <p:txBody>
          <a:bodyPr/>
          <a:lstStyle/>
          <a:p>
            <a:pPr eaLnBrk="1" hangingPunct="1"/>
            <a:r>
              <a:rPr lang="en-US" sz="3800" smtClean="0"/>
              <a:t>Examination of Primary Resources</a:t>
            </a:r>
          </a:p>
        </p:txBody>
      </p:sp>
      <p:sp>
        <p:nvSpPr>
          <p:cNvPr id="3075" name="Rectangle 3"/>
          <p:cNvSpPr>
            <a:spLocks noGrp="1" noChangeArrowheads="1"/>
          </p:cNvSpPr>
          <p:nvPr>
            <p:ph idx="1"/>
          </p:nvPr>
        </p:nvSpPr>
        <p:spPr>
          <a:xfrm>
            <a:off x="609599" y="1828800"/>
            <a:ext cx="5105401" cy="4114800"/>
          </a:xfrm>
        </p:spPr>
        <p:txBody>
          <a:bodyPr/>
          <a:lstStyle/>
          <a:p>
            <a:pPr eaLnBrk="1" hangingPunct="1">
              <a:lnSpc>
                <a:spcPct val="90000"/>
              </a:lnSpc>
            </a:pPr>
            <a:r>
              <a:rPr lang="en-US" dirty="0" smtClean="0"/>
              <a:t>APPARTS Technique</a:t>
            </a:r>
          </a:p>
          <a:p>
            <a:pPr lvl="1" eaLnBrk="1" hangingPunct="1">
              <a:lnSpc>
                <a:spcPct val="90000"/>
              </a:lnSpc>
              <a:buFont typeface="Wingdings" pitchFamily="2" charset="2"/>
              <a:buNone/>
            </a:pPr>
            <a:r>
              <a:rPr lang="en-US" u="sng" dirty="0" smtClean="0"/>
              <a:t>A</a:t>
            </a:r>
            <a:r>
              <a:rPr lang="en-US" dirty="0" smtClean="0"/>
              <a:t>uthor</a:t>
            </a:r>
          </a:p>
          <a:p>
            <a:pPr lvl="1" eaLnBrk="1" hangingPunct="1">
              <a:lnSpc>
                <a:spcPct val="90000"/>
              </a:lnSpc>
              <a:buFont typeface="Wingdings" pitchFamily="2" charset="2"/>
              <a:buNone/>
            </a:pPr>
            <a:r>
              <a:rPr lang="en-US" u="sng" dirty="0" smtClean="0"/>
              <a:t>P</a:t>
            </a:r>
            <a:r>
              <a:rPr lang="en-US" dirty="0" smtClean="0"/>
              <a:t>lace and Time</a:t>
            </a:r>
          </a:p>
          <a:p>
            <a:pPr lvl="1" eaLnBrk="1" hangingPunct="1">
              <a:lnSpc>
                <a:spcPct val="90000"/>
              </a:lnSpc>
              <a:buFont typeface="Wingdings" pitchFamily="2" charset="2"/>
              <a:buNone/>
            </a:pPr>
            <a:r>
              <a:rPr lang="en-US" u="sng" dirty="0" smtClean="0"/>
              <a:t>P</a:t>
            </a:r>
            <a:r>
              <a:rPr lang="en-US" dirty="0" smtClean="0"/>
              <a:t>rior Knowledge</a:t>
            </a:r>
          </a:p>
          <a:p>
            <a:pPr lvl="1" eaLnBrk="1" hangingPunct="1">
              <a:lnSpc>
                <a:spcPct val="90000"/>
              </a:lnSpc>
              <a:buFont typeface="Wingdings" pitchFamily="2" charset="2"/>
              <a:buNone/>
            </a:pPr>
            <a:r>
              <a:rPr lang="en-US" u="sng" dirty="0" smtClean="0"/>
              <a:t>A</a:t>
            </a:r>
            <a:r>
              <a:rPr lang="en-US" dirty="0" smtClean="0"/>
              <a:t>udience</a:t>
            </a:r>
          </a:p>
          <a:p>
            <a:pPr lvl="1" eaLnBrk="1" hangingPunct="1">
              <a:lnSpc>
                <a:spcPct val="90000"/>
              </a:lnSpc>
              <a:buFont typeface="Wingdings" pitchFamily="2" charset="2"/>
              <a:buNone/>
            </a:pPr>
            <a:r>
              <a:rPr lang="en-US" u="sng" dirty="0" smtClean="0"/>
              <a:t>R</a:t>
            </a:r>
            <a:r>
              <a:rPr lang="en-US" dirty="0" smtClean="0"/>
              <a:t>eason</a:t>
            </a:r>
          </a:p>
          <a:p>
            <a:pPr lvl="1" eaLnBrk="1" hangingPunct="1">
              <a:lnSpc>
                <a:spcPct val="90000"/>
              </a:lnSpc>
              <a:buFont typeface="Wingdings" pitchFamily="2" charset="2"/>
              <a:buNone/>
            </a:pPr>
            <a:r>
              <a:rPr lang="en-US" u="sng" dirty="0" smtClean="0"/>
              <a:t>T</a:t>
            </a:r>
            <a:r>
              <a:rPr lang="en-US" dirty="0" smtClean="0"/>
              <a:t>he Main Idea</a:t>
            </a:r>
          </a:p>
          <a:p>
            <a:pPr lvl="1" eaLnBrk="1" hangingPunct="1">
              <a:lnSpc>
                <a:spcPct val="90000"/>
              </a:lnSpc>
              <a:buFont typeface="Wingdings" pitchFamily="2" charset="2"/>
              <a:buNone/>
            </a:pPr>
            <a:r>
              <a:rPr lang="en-US" u="sng" dirty="0" smtClean="0"/>
              <a:t>S</a:t>
            </a:r>
            <a:r>
              <a:rPr lang="en-US" dirty="0" smtClean="0"/>
              <a:t>ignificance</a:t>
            </a:r>
          </a:p>
        </p:txBody>
      </p:sp>
      <p:pic>
        <p:nvPicPr>
          <p:cNvPr id="5125" name="Picture 5" descr="https://s-media-cache-ak0.pinimg.com/236x/4b/f5/6b/4bf56b4ce897070158932d2a7b1c1ca0.jpg"/>
          <p:cNvPicPr>
            <a:picLocks noChangeAspect="1" noChangeArrowheads="1"/>
          </p:cNvPicPr>
          <p:nvPr/>
        </p:nvPicPr>
        <p:blipFill>
          <a:blip r:embed="rId2" cstate="print"/>
          <a:srcRect/>
          <a:stretch>
            <a:fillRect/>
          </a:stretch>
        </p:blipFill>
        <p:spPr bwMode="auto">
          <a:xfrm>
            <a:off x="5715000" y="1828800"/>
            <a:ext cx="3124200" cy="4514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Author</a:t>
            </a:r>
          </a:p>
        </p:txBody>
      </p:sp>
      <p:sp>
        <p:nvSpPr>
          <p:cNvPr id="4099" name="Rectangle 3"/>
          <p:cNvSpPr>
            <a:spLocks noGrp="1" noChangeArrowheads="1"/>
          </p:cNvSpPr>
          <p:nvPr>
            <p:ph idx="1"/>
          </p:nvPr>
        </p:nvSpPr>
        <p:spPr>
          <a:xfrm>
            <a:off x="4343399" y="1600200"/>
            <a:ext cx="4800601" cy="4114800"/>
          </a:xfrm>
        </p:spPr>
        <p:txBody>
          <a:bodyPr/>
          <a:lstStyle/>
          <a:p>
            <a:pPr eaLnBrk="1" hangingPunct="1"/>
            <a:r>
              <a:rPr lang="en-US" dirty="0" smtClean="0"/>
              <a:t>Who created the source</a:t>
            </a:r>
            <a:r>
              <a:rPr lang="en-US" dirty="0" smtClean="0"/>
              <a:t>?</a:t>
            </a:r>
            <a:endParaRPr lang="en-US" dirty="0" smtClean="0"/>
          </a:p>
          <a:p>
            <a:pPr eaLnBrk="1" hangingPunct="1"/>
            <a:r>
              <a:rPr lang="en-US" dirty="0" smtClean="0"/>
              <a:t>What do you know about the author?</a:t>
            </a:r>
          </a:p>
          <a:p>
            <a:pPr eaLnBrk="1" hangingPunct="1"/>
            <a:r>
              <a:rPr lang="en-US" dirty="0" smtClean="0"/>
              <a:t>What </a:t>
            </a:r>
            <a:r>
              <a:rPr lang="en-US" dirty="0" smtClean="0"/>
              <a:t>is the author’s point of view</a:t>
            </a:r>
            <a:r>
              <a:rPr lang="en-US" dirty="0" smtClean="0"/>
              <a:t>?</a:t>
            </a:r>
          </a:p>
          <a:p>
            <a:pPr eaLnBrk="1" hangingPunct="1"/>
            <a:r>
              <a:rPr lang="en-US" dirty="0" smtClean="0"/>
              <a:t>Does the author have anything in his/her past that could predict the POV?</a:t>
            </a:r>
            <a:endParaRPr lang="en-US" dirty="0" smtClean="0"/>
          </a:p>
          <a:p>
            <a:pPr eaLnBrk="1" hangingPunct="1">
              <a:buFont typeface="Wingdings" pitchFamily="2" charset="2"/>
              <a:buNone/>
            </a:pPr>
            <a:endParaRPr lang="en-US" dirty="0" smtClean="0"/>
          </a:p>
        </p:txBody>
      </p:sp>
      <p:pic>
        <p:nvPicPr>
          <p:cNvPr id="6149" name="Picture 5" descr="http://33.media.tumblr.com/5571b92b8baa4bf8fc9702a6acc70c5e/tumblr_inline_mj5c5dAPaJ1qz4rgp.jpg"/>
          <p:cNvPicPr>
            <a:picLocks noChangeAspect="1" noChangeArrowheads="1"/>
          </p:cNvPicPr>
          <p:nvPr/>
        </p:nvPicPr>
        <p:blipFill>
          <a:blip r:embed="rId2" cstate="print"/>
          <a:srcRect/>
          <a:stretch>
            <a:fillRect/>
          </a:stretch>
        </p:blipFill>
        <p:spPr bwMode="auto">
          <a:xfrm>
            <a:off x="152400" y="2438400"/>
            <a:ext cx="4191000" cy="30480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Place and Time</a:t>
            </a:r>
          </a:p>
        </p:txBody>
      </p:sp>
      <p:sp>
        <p:nvSpPr>
          <p:cNvPr id="5123" name="Rectangle 3"/>
          <p:cNvSpPr>
            <a:spLocks noGrp="1" noChangeArrowheads="1"/>
          </p:cNvSpPr>
          <p:nvPr>
            <p:ph idx="1"/>
          </p:nvPr>
        </p:nvSpPr>
        <p:spPr>
          <a:xfrm>
            <a:off x="0" y="4800600"/>
            <a:ext cx="8915400" cy="2057400"/>
          </a:xfrm>
        </p:spPr>
        <p:txBody>
          <a:bodyPr/>
          <a:lstStyle/>
          <a:p>
            <a:pPr eaLnBrk="1" hangingPunct="1"/>
            <a:r>
              <a:rPr lang="en-US" dirty="0" smtClean="0"/>
              <a:t>Where and when was the source produced</a:t>
            </a:r>
            <a:r>
              <a:rPr lang="en-US" dirty="0" smtClean="0"/>
              <a:t>?</a:t>
            </a:r>
            <a:endParaRPr lang="en-US" dirty="0" smtClean="0"/>
          </a:p>
          <a:p>
            <a:pPr eaLnBrk="1" hangingPunct="1"/>
            <a:r>
              <a:rPr lang="en-US" dirty="0" smtClean="0"/>
              <a:t>How might this affect the meaning of the source?</a:t>
            </a:r>
          </a:p>
        </p:txBody>
      </p:sp>
      <p:pic>
        <p:nvPicPr>
          <p:cNvPr id="7174" name="Picture 6" descr="https://upload.wikimedia.org/wikipedia/en/d/dd/The_Persistence_of_Memory.jpg"/>
          <p:cNvPicPr>
            <a:picLocks noChangeAspect="1" noChangeArrowheads="1"/>
          </p:cNvPicPr>
          <p:nvPr/>
        </p:nvPicPr>
        <p:blipFill>
          <a:blip r:embed="rId2" cstate="print"/>
          <a:srcRect/>
          <a:stretch>
            <a:fillRect/>
          </a:stretch>
        </p:blipFill>
        <p:spPr bwMode="auto">
          <a:xfrm>
            <a:off x="1447800" y="1676400"/>
            <a:ext cx="4038600" cy="2974079"/>
          </a:xfrm>
          <a:prstGeom prst="rect">
            <a:avLst/>
          </a:prstGeom>
          <a:noFill/>
        </p:spPr>
      </p:pic>
      <p:pic>
        <p:nvPicPr>
          <p:cNvPr id="7175" name="Picture 7"/>
          <p:cNvPicPr>
            <a:picLocks noChangeAspect="1" noChangeArrowheads="1"/>
          </p:cNvPicPr>
          <p:nvPr/>
        </p:nvPicPr>
        <p:blipFill>
          <a:blip r:embed="rId3" cstate="print"/>
          <a:srcRect/>
          <a:stretch>
            <a:fillRect/>
          </a:stretch>
        </p:blipFill>
        <p:spPr bwMode="auto">
          <a:xfrm>
            <a:off x="5867400" y="2286000"/>
            <a:ext cx="3090734"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17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175"/>
                                        </p:tgtEl>
                                        <p:attrNameLst>
                                          <p:attrName>style.visibility</p:attrName>
                                        </p:attrNameLst>
                                      </p:cBhvr>
                                      <p:to>
                                        <p:strVal val="visible"/>
                                      </p:to>
                                    </p:set>
                                    <p:anim calcmode="lin" valueType="num">
                                      <p:cBhvr additive="base">
                                        <p:cTn id="11" dur="500" fill="hold"/>
                                        <p:tgtEl>
                                          <p:spTgt spid="7175"/>
                                        </p:tgtEl>
                                        <p:attrNameLst>
                                          <p:attrName>ppt_x</p:attrName>
                                        </p:attrNameLst>
                                      </p:cBhvr>
                                      <p:tavLst>
                                        <p:tav tm="0">
                                          <p:val>
                                            <p:strVal val="0-#ppt_w/2"/>
                                          </p:val>
                                        </p:tav>
                                        <p:tav tm="100000">
                                          <p:val>
                                            <p:strVal val="#ppt_x"/>
                                          </p:val>
                                        </p:tav>
                                      </p:tavLst>
                                    </p:anim>
                                    <p:anim calcmode="lin" valueType="num">
                                      <p:cBhvr additive="base">
                                        <p:cTn id="12"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Prior Knowledge</a:t>
            </a:r>
          </a:p>
        </p:txBody>
      </p:sp>
      <p:sp>
        <p:nvSpPr>
          <p:cNvPr id="6147" name="Rectangle 3"/>
          <p:cNvSpPr>
            <a:spLocks noGrp="1" noChangeArrowheads="1"/>
          </p:cNvSpPr>
          <p:nvPr>
            <p:ph idx="1"/>
          </p:nvPr>
        </p:nvSpPr>
        <p:spPr>
          <a:xfrm>
            <a:off x="3429000" y="1676400"/>
            <a:ext cx="5715000" cy="4114800"/>
          </a:xfrm>
        </p:spPr>
        <p:txBody>
          <a:bodyPr/>
          <a:lstStyle/>
          <a:p>
            <a:pPr eaLnBrk="1" hangingPunct="1"/>
            <a:r>
              <a:rPr lang="en-US" dirty="0" smtClean="0"/>
              <a:t>Beyond information about the author and the context of its creation, what do you know that would help you further understand the primary source?  For example, do you recognize any symbols and recall what they represent?</a:t>
            </a:r>
          </a:p>
        </p:txBody>
      </p:sp>
      <p:pic>
        <p:nvPicPr>
          <p:cNvPr id="8197" name="Picture 5" descr="http://www.clipartbest.com/cliparts/niE/EjA/niEEjAqKT.jpeg"/>
          <p:cNvPicPr>
            <a:picLocks noChangeAspect="1" noChangeArrowheads="1"/>
          </p:cNvPicPr>
          <p:nvPr/>
        </p:nvPicPr>
        <p:blipFill>
          <a:blip r:embed="rId2" cstate="print"/>
          <a:srcRect/>
          <a:stretch>
            <a:fillRect/>
          </a:stretch>
        </p:blipFill>
        <p:spPr bwMode="auto">
          <a:xfrm>
            <a:off x="457200" y="2057400"/>
            <a:ext cx="2971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Audience</a:t>
            </a:r>
          </a:p>
        </p:txBody>
      </p:sp>
      <p:sp>
        <p:nvSpPr>
          <p:cNvPr id="7171" name="Rectangle 3"/>
          <p:cNvSpPr>
            <a:spLocks noGrp="1" noChangeArrowheads="1"/>
          </p:cNvSpPr>
          <p:nvPr>
            <p:ph idx="1"/>
          </p:nvPr>
        </p:nvSpPr>
        <p:spPr>
          <a:xfrm>
            <a:off x="228600" y="4800600"/>
            <a:ext cx="8763000" cy="2057400"/>
          </a:xfrm>
        </p:spPr>
        <p:txBody>
          <a:bodyPr/>
          <a:lstStyle/>
          <a:p>
            <a:pPr eaLnBrk="1" hangingPunct="1"/>
            <a:r>
              <a:rPr lang="en-US" dirty="0" smtClean="0"/>
              <a:t>For whom was the source created and how might this affect the reliability of the source</a:t>
            </a:r>
            <a:r>
              <a:rPr lang="en-US" dirty="0" smtClean="0"/>
              <a:t>?</a:t>
            </a:r>
          </a:p>
          <a:p>
            <a:pPr eaLnBrk="1" hangingPunct="1"/>
            <a:r>
              <a:rPr lang="en-US" dirty="0" smtClean="0"/>
              <a:t>Can this source persuade the audience?</a:t>
            </a:r>
            <a:endParaRPr lang="en-US" dirty="0" smtClean="0"/>
          </a:p>
        </p:txBody>
      </p:sp>
      <p:pic>
        <p:nvPicPr>
          <p:cNvPr id="4" name="Ferris Bueller's day off - Museum scene.mp4">
            <a:hlinkClick r:id="" action="ppaction://media"/>
          </p:cNvPr>
          <p:cNvPicPr>
            <a:picLocks noRot="1" noChangeAspect="1"/>
          </p:cNvPicPr>
          <p:nvPr>
            <a:videoFile r:link="rId1"/>
          </p:nvPr>
        </p:nvPicPr>
        <p:blipFill>
          <a:blip r:embed="rId3" cstate="print"/>
          <a:stretch>
            <a:fillRect/>
          </a:stretch>
        </p:blipFill>
        <p:spPr>
          <a:xfrm>
            <a:off x="1066800" y="1600200"/>
            <a:ext cx="7162800" cy="2949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1038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Reason</a:t>
            </a:r>
          </a:p>
        </p:txBody>
      </p:sp>
      <p:sp>
        <p:nvSpPr>
          <p:cNvPr id="8195" name="Rectangle 3"/>
          <p:cNvSpPr>
            <a:spLocks noGrp="1" noChangeArrowheads="1"/>
          </p:cNvSpPr>
          <p:nvPr>
            <p:ph idx="1"/>
          </p:nvPr>
        </p:nvSpPr>
        <p:spPr>
          <a:xfrm>
            <a:off x="304800" y="2057400"/>
            <a:ext cx="3470275" cy="4114800"/>
          </a:xfrm>
        </p:spPr>
        <p:txBody>
          <a:bodyPr/>
          <a:lstStyle/>
          <a:p>
            <a:pPr eaLnBrk="1" hangingPunct="1"/>
            <a:r>
              <a:rPr lang="en-US" dirty="0" smtClean="0"/>
              <a:t>Why was this source produced at the time it was produced?</a:t>
            </a:r>
          </a:p>
        </p:txBody>
      </p:sp>
      <p:pic>
        <p:nvPicPr>
          <p:cNvPr id="10245" name="Picture 5" descr="https://hateandanger.files.wordpress.com/2013/11/carl-sagan-we-make-our-world-significant.jpg"/>
          <p:cNvPicPr>
            <a:picLocks noChangeAspect="1" noChangeArrowheads="1"/>
          </p:cNvPicPr>
          <p:nvPr/>
        </p:nvPicPr>
        <p:blipFill>
          <a:blip r:embed="rId2" cstate="print"/>
          <a:srcRect/>
          <a:stretch>
            <a:fillRect/>
          </a:stretch>
        </p:blipFill>
        <p:spPr bwMode="auto">
          <a:xfrm>
            <a:off x="3962400" y="1600200"/>
            <a:ext cx="4800600" cy="4800600"/>
          </a:xfrm>
          <a:prstGeom prst="rect">
            <a:avLst/>
          </a:prstGeom>
          <a:noFill/>
        </p:spPr>
      </p:pic>
      <p:sp>
        <p:nvSpPr>
          <p:cNvPr id="5" name="Rectangle 4"/>
          <p:cNvSpPr/>
          <p:nvPr/>
        </p:nvSpPr>
        <p:spPr bwMode="auto">
          <a:xfrm>
            <a:off x="3581400" y="6019800"/>
            <a:ext cx="55626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227</TotalTime>
  <Words>354</Words>
  <Application>Microsoft Office PowerPoint</Application>
  <PresentationFormat>On-screen Show (4:3)</PresentationFormat>
  <Paragraphs>55</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Wingdings</vt:lpstr>
      <vt:lpstr>Calibri</vt:lpstr>
      <vt:lpstr>Times New Roman</vt:lpstr>
      <vt:lpstr>Axis</vt:lpstr>
      <vt:lpstr>APPARTS Document Technique</vt:lpstr>
      <vt:lpstr>Primary Sources</vt:lpstr>
      <vt:lpstr>Secondary Sources</vt:lpstr>
      <vt:lpstr>Examination of Primary Resources</vt:lpstr>
      <vt:lpstr>Author</vt:lpstr>
      <vt:lpstr>Place and Time</vt:lpstr>
      <vt:lpstr>Prior Knowledge</vt:lpstr>
      <vt:lpstr>Audience</vt:lpstr>
      <vt:lpstr>Reason</vt:lpstr>
      <vt:lpstr>The Main Idea</vt:lpstr>
      <vt:lpstr>Significance</vt:lpstr>
      <vt:lpstr>Any questions???</vt:lpstr>
    </vt:vector>
  </TitlesOfParts>
  <Company>Gritman Family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 and Differentiation in Social Studies Classrooms</dc:title>
  <dc:creator>Michael Gritman</dc:creator>
  <cp:lastModifiedBy>Alex Ott</cp:lastModifiedBy>
  <cp:revision>31</cp:revision>
  <dcterms:created xsi:type="dcterms:W3CDTF">2004-08-23T00:20:11Z</dcterms:created>
  <dcterms:modified xsi:type="dcterms:W3CDTF">2015-09-27T14:43:18Z</dcterms:modified>
</cp:coreProperties>
</file>