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4" r:id="rId4"/>
  </p:sldMasterIdLst>
  <p:notesMasterIdLst>
    <p:notesMasterId r:id="rId17"/>
  </p:notesMasterIdLst>
  <p:sldIdLst>
    <p:sldId id="256" r:id="rId5"/>
    <p:sldId id="265" r:id="rId6"/>
    <p:sldId id="267" r:id="rId7"/>
    <p:sldId id="268" r:id="rId8"/>
    <p:sldId id="275" r:id="rId9"/>
    <p:sldId id="277" r:id="rId10"/>
    <p:sldId id="276" r:id="rId11"/>
    <p:sldId id="278" r:id="rId12"/>
    <p:sldId id="269" r:id="rId13"/>
    <p:sldId id="273" r:id="rId14"/>
    <p:sldId id="274" r:id="rId15"/>
    <p:sldId id="279" r:id="rId16"/>
  </p:sldIdLst>
  <p:sldSz cx="9144000" cy="6858000" type="screen4x3"/>
  <p:notesSz cx="6781800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2A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 autoAdjust="0"/>
    <p:restoredTop sz="89716" autoAdjust="0"/>
  </p:normalViewPr>
  <p:slideViewPr>
    <p:cSldViewPr>
      <p:cViewPr varScale="1">
        <p:scale>
          <a:sx n="61" d="100"/>
          <a:sy n="61" d="100"/>
        </p:scale>
        <p:origin x="-142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184" tIns="45592" rIns="91184" bIns="45592" numCol="1" anchor="t" anchorCtr="0" compatLnSpc="1">
            <a:prstTxWarp prst="textNoShape">
              <a:avLst/>
            </a:prstTxWarp>
          </a:bodyPr>
          <a:lstStyle>
            <a:lvl1pPr defTabSz="911225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41750" y="0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184" tIns="45592" rIns="91184" bIns="45592" numCol="1" anchor="t" anchorCtr="0" compatLnSpc="1">
            <a:prstTxWarp prst="textNoShape">
              <a:avLst/>
            </a:prstTxWarp>
          </a:bodyPr>
          <a:lstStyle>
            <a:lvl1pPr algn="r" defTabSz="911225">
              <a:defRPr sz="1200"/>
            </a:lvl1pPr>
          </a:lstStyle>
          <a:p>
            <a:pPr>
              <a:defRPr/>
            </a:pPr>
            <a:fld id="{09093BBE-9983-44EA-BF59-3D4386BDE696}" type="datetimeFigureOut">
              <a:rPr lang="en-GB"/>
              <a:pPr>
                <a:defRPr/>
              </a:pPr>
              <a:t>27/01/2013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9638" y="744538"/>
            <a:ext cx="4964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77863" y="4714875"/>
            <a:ext cx="54260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184" tIns="45592" rIns="91184" bIns="455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42975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184" tIns="45592" rIns="91184" bIns="45592" numCol="1" anchor="b" anchorCtr="0" compatLnSpc="1">
            <a:prstTxWarp prst="textNoShape">
              <a:avLst/>
            </a:prstTxWarp>
          </a:bodyPr>
          <a:lstStyle>
            <a:lvl1pPr defTabSz="911225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41750" y="942975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184" tIns="45592" rIns="91184" bIns="45592" numCol="1" anchor="b" anchorCtr="0" compatLnSpc="1">
            <a:prstTxWarp prst="textNoShape">
              <a:avLst/>
            </a:prstTxWarp>
          </a:bodyPr>
          <a:lstStyle>
            <a:lvl1pPr algn="r" defTabSz="911225">
              <a:defRPr sz="1200"/>
            </a:lvl1pPr>
          </a:lstStyle>
          <a:p>
            <a:pPr>
              <a:defRPr/>
            </a:pPr>
            <a:fld id="{E2CCAD16-04F8-4453-A4DA-8F64FFF884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defTabSz="762000"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9261D7-901A-4439-8CD2-8E550B90CA0E}" type="slidenum">
              <a:rPr lang="en-GB" smtClean="0"/>
              <a:pPr/>
              <a:t>1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55F1C5E-4B23-42CE-930E-9E246D3D995D}" type="datetimeFigureOut">
              <a:rPr lang="en-GB"/>
              <a:pPr>
                <a:defRPr/>
              </a:pPr>
              <a:t>27/01/2013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B429DB9-9094-4AB1-9D55-B9FF580AE4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1B812C-2478-4399-8454-8B13291A71AA}" type="datetimeFigureOut">
              <a:rPr lang="en-GB"/>
              <a:pPr>
                <a:defRPr/>
              </a:pPr>
              <a:t>27/01/2013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02523D-3DA2-4E8A-9132-ABC58CE19FB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B2A80-EC36-475E-9D42-5F409C90E34B}" type="datetimeFigureOut">
              <a:rPr lang="en-GB"/>
              <a:pPr>
                <a:defRPr/>
              </a:pPr>
              <a:t>27/01/2013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0D6FF1-6E07-4840-A115-82E6397C11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381000"/>
            <a:ext cx="82296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62BB4-A2AC-4A03-A8E2-0CE99096606E}" type="datetimeFigureOut">
              <a:rPr lang="en-GB"/>
              <a:pPr>
                <a:defRPr/>
              </a:pPr>
              <a:t>27/01/2013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83902A-BD2D-4299-BD73-48C3C5264E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A526E-DD34-458A-AB27-BFF8505CD494}" type="datetimeFigureOut">
              <a:rPr lang="en-GB"/>
              <a:pPr>
                <a:defRPr/>
              </a:pPr>
              <a:t>27/01/2013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9A9EA-34D0-4A0A-BE1E-D058DAEC5D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25A970-C56F-4F6C-86C4-18F656883FC5}" type="datetimeFigureOut">
              <a:rPr lang="en-GB"/>
              <a:pPr>
                <a:defRPr/>
              </a:pPr>
              <a:t>27/01/2013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B4C62-1FB3-4928-B862-9DE18C0DBF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453E4-CB83-40BD-B217-8AD3561F2DB5}" type="datetimeFigureOut">
              <a:rPr lang="en-GB"/>
              <a:pPr>
                <a:defRPr/>
              </a:pPr>
              <a:t>27/01/2013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BF9A38-73EA-4D98-B1B1-B4A9E970CA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273D7-8AF1-4AFE-A9A7-D6670C6D95CE}" type="datetimeFigureOut">
              <a:rPr lang="en-GB"/>
              <a:pPr>
                <a:defRPr/>
              </a:pPr>
              <a:t>27/01/2013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498A2-35E2-468F-BBB3-BADE4F0C70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DFD15-B60B-41A6-A7C3-641FDDBE6BC5}" type="datetimeFigureOut">
              <a:rPr lang="en-GB"/>
              <a:pPr>
                <a:defRPr/>
              </a:pPr>
              <a:t>27/01/2013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EEC3E9-83E3-4686-B870-7AA9EE11CA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D80CB-EB15-4DAC-B9B5-CB64330E9508}" type="datetimeFigureOut">
              <a:rPr lang="en-GB"/>
              <a:pPr>
                <a:defRPr/>
              </a:pPr>
              <a:t>27/01/2013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67DFB-8C62-42DA-9B88-9A03867DDE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313C9-280B-47FA-B037-B7542A83B04B}" type="datetimeFigureOut">
              <a:rPr lang="en-GB"/>
              <a:pPr>
                <a:defRPr/>
              </a:pPr>
              <a:t>27/01/2013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06369-5C80-4064-88B2-2CF60842B4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3BDA1-AC02-4774-951F-7CEEAF687FEB}" type="datetimeFigureOut">
              <a:rPr lang="en-GB"/>
              <a:pPr>
                <a:defRPr/>
              </a:pPr>
              <a:t>27/01/2013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90825-CDD9-4393-A779-7D6A66E36A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7DB32-6582-4E6E-B9AC-8A5D4AD63A93}" type="datetimeFigureOut">
              <a:rPr lang="en-GB"/>
              <a:pPr>
                <a:defRPr/>
              </a:pPr>
              <a:t>27/01/2013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94111-C545-48DD-AAB0-5134575AE09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5E0A27E4-7BDA-4F60-904E-7B0792628534}" type="datetimeFigureOut">
              <a:rPr lang="en-GB"/>
              <a:pPr>
                <a:defRPr/>
              </a:pPr>
              <a:t>27/01/2013</a:t>
            </a:fld>
            <a:endParaRPr lang="en-GB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022D74EE-A0CB-4B1A-8A9E-EC07719DE8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031" name="Picture 6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300788" y="55563"/>
            <a:ext cx="27908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970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539750" y="260350"/>
            <a:ext cx="8077200" cy="865188"/>
          </a:xfrm>
        </p:spPr>
        <p:txBody>
          <a:bodyPr>
            <a:noAutofit/>
          </a:bodyPr>
          <a:lstStyle/>
          <a:p>
            <a:pPr defTabSz="762000">
              <a:defRPr/>
            </a:pPr>
            <a:r>
              <a:rPr lang="de-DE" b="1" dirty="0" smtClean="0">
                <a:solidFill>
                  <a:schemeClr val="tx1"/>
                </a:solidFill>
              </a:rPr>
              <a:t>Research Skills</a:t>
            </a:r>
            <a:endParaRPr lang="en-GB" b="1" dirty="0">
              <a:solidFill>
                <a:schemeClr val="tx1"/>
              </a:solidFill>
            </a:endParaRPr>
          </a:p>
        </p:txBody>
      </p:sp>
      <p:pic>
        <p:nvPicPr>
          <p:cNvPr id="4099" name="Picture 6" descr="Depositphotos 5633840 XS research1 300x253 Researc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1844675"/>
            <a:ext cx="3500437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TextBox 5"/>
          <p:cNvSpPr txBox="1">
            <a:spLocks noChangeArrowheads="1"/>
          </p:cNvSpPr>
          <p:nvPr/>
        </p:nvSpPr>
        <p:spPr bwMode="auto">
          <a:xfrm>
            <a:off x="5292725" y="6165850"/>
            <a:ext cx="35671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/>
              <a:t>Mr. Ott @ BETA 2012-13</a:t>
            </a:r>
          </a:p>
        </p:txBody>
      </p:sp>
      <p:sp>
        <p:nvSpPr>
          <p:cNvPr id="4101" name="Rectangle 7"/>
          <p:cNvSpPr>
            <a:spLocks noChangeArrowheads="1"/>
          </p:cNvSpPr>
          <p:nvPr/>
        </p:nvSpPr>
        <p:spPr bwMode="auto">
          <a:xfrm>
            <a:off x="4140200" y="1484313"/>
            <a:ext cx="4752975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FF00"/>
                </a:solidFill>
              </a:rPr>
              <a:t>Aim:</a:t>
            </a:r>
            <a:r>
              <a:rPr lang="en-US" sz="3200">
                <a:solidFill>
                  <a:srgbClr val="FFFF00"/>
                </a:solidFill>
              </a:rPr>
              <a:t> </a:t>
            </a:r>
            <a:r>
              <a:rPr lang="en-US" sz="3200"/>
              <a:t>How do you conduct proper research for a paper or project? </a:t>
            </a:r>
          </a:p>
          <a:p>
            <a:endParaRPr lang="en-US" sz="3200">
              <a:solidFill>
                <a:srgbClr val="FFFF00"/>
              </a:solidFill>
            </a:endParaRPr>
          </a:p>
          <a:p>
            <a:r>
              <a:rPr lang="en-US" sz="3200" b="1">
                <a:solidFill>
                  <a:srgbClr val="FFFF00"/>
                </a:solidFill>
              </a:rPr>
              <a:t>Do Now:</a:t>
            </a:r>
            <a:r>
              <a:rPr lang="en-US" sz="3200">
                <a:solidFill>
                  <a:srgbClr val="FFFF00"/>
                </a:solidFill>
              </a:rPr>
              <a:t> </a:t>
            </a:r>
            <a:r>
              <a:rPr lang="en-US" sz="3200"/>
              <a:t>In your notebooks, Define:</a:t>
            </a:r>
          </a:p>
          <a:p>
            <a:r>
              <a:rPr lang="en-US" sz="3200" b="1"/>
              <a:t> </a:t>
            </a:r>
            <a:r>
              <a:rPr lang="en-US" sz="2800" b="1"/>
              <a:t>* Argument</a:t>
            </a:r>
          </a:p>
          <a:p>
            <a:r>
              <a:rPr lang="en-US" sz="2800" b="1"/>
              <a:t> * Thesis (Topic Sentence)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081088"/>
          </a:xfrm>
        </p:spPr>
        <p:txBody>
          <a:bodyPr/>
          <a:lstStyle/>
          <a:p>
            <a:pPr>
              <a:defRPr/>
            </a:pPr>
            <a:r>
              <a:rPr lang="en-GB" dirty="0" smtClean="0">
                <a:solidFill>
                  <a:srgbClr val="FFFF00"/>
                </a:solidFill>
              </a:rPr>
              <a:t>Deductive reasoning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916113"/>
            <a:ext cx="8229600" cy="4389437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Deduction involves moving from the general to the specific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403350" y="3284538"/>
            <a:ext cx="13684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>
                <a:solidFill>
                  <a:srgbClr val="FFFF00"/>
                </a:solidFill>
              </a:rPr>
              <a:t>Theory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427538" y="3573463"/>
            <a:ext cx="208915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>
                <a:solidFill>
                  <a:srgbClr val="FFFF00"/>
                </a:solidFill>
              </a:rPr>
              <a:t>Hypothesis</a:t>
            </a:r>
          </a:p>
        </p:txBody>
      </p:sp>
      <p:sp>
        <p:nvSpPr>
          <p:cNvPr id="7" name="Right Arrow 6"/>
          <p:cNvSpPr/>
          <p:nvPr/>
        </p:nvSpPr>
        <p:spPr>
          <a:xfrm rot="720000">
            <a:off x="3171825" y="3452813"/>
            <a:ext cx="977900" cy="48577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C000"/>
              </a:solidFill>
              <a:cs typeface="Arial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651500" y="5084763"/>
            <a:ext cx="24495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>
                <a:solidFill>
                  <a:srgbClr val="FFFF00"/>
                </a:solidFill>
              </a:rPr>
              <a:t>Observation</a:t>
            </a:r>
          </a:p>
        </p:txBody>
      </p:sp>
      <p:sp>
        <p:nvSpPr>
          <p:cNvPr id="9" name="Right Arrow 8"/>
          <p:cNvSpPr/>
          <p:nvPr/>
        </p:nvSpPr>
        <p:spPr>
          <a:xfrm rot="3420000">
            <a:off x="5992813" y="4376737"/>
            <a:ext cx="977900" cy="48577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484438" y="5445125"/>
            <a:ext cx="20875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>
                <a:solidFill>
                  <a:srgbClr val="FFFF00"/>
                </a:solidFill>
              </a:rPr>
              <a:t>Evidence</a:t>
            </a:r>
          </a:p>
        </p:txBody>
      </p:sp>
      <p:sp>
        <p:nvSpPr>
          <p:cNvPr id="11" name="Left Arrow 10"/>
          <p:cNvSpPr/>
          <p:nvPr/>
        </p:nvSpPr>
        <p:spPr>
          <a:xfrm rot="21000000">
            <a:off x="4462463" y="5310188"/>
            <a:ext cx="977900" cy="484187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  <p:bldP spid="9" grpId="0" animBg="1"/>
      <p:bldP spid="10" grpId="0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081088"/>
          </a:xfrm>
        </p:spPr>
        <p:txBody>
          <a:bodyPr/>
          <a:lstStyle/>
          <a:p>
            <a:pPr>
              <a:defRPr/>
            </a:pPr>
            <a:r>
              <a:rPr lang="en-GB" dirty="0" smtClean="0">
                <a:solidFill>
                  <a:srgbClr val="FFFF00"/>
                </a:solidFill>
              </a:rPr>
              <a:t>Inductive reasoning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916113"/>
            <a:ext cx="8229600" cy="4389437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Induction involves moving from the specific to the general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4213" y="3284538"/>
            <a:ext cx="22320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>
                <a:solidFill>
                  <a:srgbClr val="FFFF00"/>
                </a:solidFill>
              </a:rPr>
              <a:t>Observation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427538" y="3573463"/>
            <a:ext cx="208915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>
                <a:solidFill>
                  <a:srgbClr val="FFFF00"/>
                </a:solidFill>
              </a:rPr>
              <a:t>Analysis</a:t>
            </a:r>
          </a:p>
        </p:txBody>
      </p:sp>
      <p:sp>
        <p:nvSpPr>
          <p:cNvPr id="7" name="Right Arrow 6"/>
          <p:cNvSpPr/>
          <p:nvPr/>
        </p:nvSpPr>
        <p:spPr>
          <a:xfrm rot="720000">
            <a:off x="3171825" y="3452813"/>
            <a:ext cx="977900" cy="48577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651500" y="5084763"/>
            <a:ext cx="34925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>
                <a:solidFill>
                  <a:srgbClr val="FFFF00"/>
                </a:solidFill>
              </a:rPr>
              <a:t>Inference </a:t>
            </a:r>
            <a:br>
              <a:rPr lang="en-GB" sz="2800">
                <a:solidFill>
                  <a:srgbClr val="FFFF00"/>
                </a:solidFill>
              </a:rPr>
            </a:br>
            <a:r>
              <a:rPr lang="en-GB" sz="2800">
                <a:solidFill>
                  <a:srgbClr val="FFFF00"/>
                </a:solidFill>
              </a:rPr>
              <a:t>(logical guess)</a:t>
            </a:r>
          </a:p>
        </p:txBody>
      </p:sp>
      <p:sp>
        <p:nvSpPr>
          <p:cNvPr id="9" name="Right Arrow 8"/>
          <p:cNvSpPr/>
          <p:nvPr/>
        </p:nvSpPr>
        <p:spPr>
          <a:xfrm rot="3420000">
            <a:off x="5992813" y="4376737"/>
            <a:ext cx="977900" cy="48577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900113" y="5445125"/>
            <a:ext cx="36718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>
                <a:solidFill>
                  <a:srgbClr val="FFFF00"/>
                </a:solidFill>
              </a:rPr>
              <a:t>Evidence to confirm</a:t>
            </a:r>
          </a:p>
        </p:txBody>
      </p:sp>
      <p:sp>
        <p:nvSpPr>
          <p:cNvPr id="11" name="Left Arrow 10"/>
          <p:cNvSpPr/>
          <p:nvPr/>
        </p:nvSpPr>
        <p:spPr>
          <a:xfrm rot="-600000">
            <a:off x="4391025" y="5310188"/>
            <a:ext cx="977900" cy="484187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  <p:bldP spid="9" grpId="0" animBg="1"/>
      <p:bldP spid="10" grpId="0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989138"/>
            <a:ext cx="8229600" cy="411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You will be assigned a group</a:t>
            </a:r>
          </a:p>
          <a:p>
            <a:pPr>
              <a:defRPr/>
            </a:pPr>
            <a:r>
              <a:rPr lang="en-US" dirty="0" smtClean="0"/>
              <a:t>Work on your Reasoning Puzzle as a group</a:t>
            </a:r>
          </a:p>
          <a:p>
            <a:pPr>
              <a:defRPr/>
            </a:pPr>
            <a:r>
              <a:rPr lang="en-US" dirty="0" smtClean="0"/>
              <a:t>Each member of the group needs to have a completed copy of their worksheet</a:t>
            </a:r>
          </a:p>
          <a:p>
            <a:pPr>
              <a:defRPr/>
            </a:pPr>
            <a:r>
              <a:rPr lang="en-US" dirty="0" smtClean="0"/>
              <a:t>Be prepared to discuss your outcomes.</a:t>
            </a:r>
          </a:p>
          <a:p>
            <a:pPr>
              <a:defRPr/>
            </a:pPr>
            <a:r>
              <a:rPr lang="en-US" dirty="0" smtClean="0"/>
              <a:t>Activity will start Wed and End Thursday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250825" y="1700213"/>
            <a:ext cx="6408738" cy="4249737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The purpose of research is to </a:t>
            </a:r>
            <a:r>
              <a:rPr lang="en-GB" dirty="0" smtClean="0">
                <a:solidFill>
                  <a:srgbClr val="FFFF00"/>
                </a:solidFill>
              </a:rPr>
              <a:t>gather reliable data that can be used to improve our knowledge and understanding </a:t>
            </a:r>
            <a:r>
              <a:rPr lang="en-GB" dirty="0" smtClean="0"/>
              <a:t>of the world</a:t>
            </a:r>
            <a:br>
              <a:rPr lang="en-GB" dirty="0" smtClean="0"/>
            </a:br>
            <a:endParaRPr lang="en-GB" dirty="0" smtClean="0"/>
          </a:p>
        </p:txBody>
      </p:sp>
      <p:pic>
        <p:nvPicPr>
          <p:cNvPr id="6149" name="Picture 5" descr="http://www.memphis.edu/crow/images/research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188640"/>
            <a:ext cx="2641476" cy="264147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260350"/>
            <a:ext cx="6732588" cy="13716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FFFF00"/>
                </a:solidFill>
              </a:rPr>
              <a:t>What is Research?</a:t>
            </a:r>
            <a:endParaRPr lang="en-US" b="1" dirty="0">
              <a:solidFill>
                <a:srgbClr val="FFFF00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258888" y="4149725"/>
          <a:ext cx="6659562" cy="1479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5796"/>
                <a:gridCol w="3563766"/>
              </a:tblGrid>
              <a:tr h="370919">
                <a:tc>
                  <a:txBody>
                    <a:bodyPr/>
                    <a:lstStyle/>
                    <a:p>
                      <a:pPr algn="ctr"/>
                      <a:endParaRPr lang="en-GB" sz="1800" dirty="0"/>
                    </a:p>
                  </a:txBody>
                  <a:tcPr marL="91434" marR="91434" marT="45730" marB="4573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/>
                        <a:t>Contents</a:t>
                      </a:r>
                      <a:endParaRPr lang="en-GB" sz="1800" dirty="0"/>
                    </a:p>
                  </a:txBody>
                  <a:tcPr marL="91434" marR="91434" marT="45730" marB="45730"/>
                </a:tc>
              </a:tr>
              <a:tr h="640217"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Research Skills</a:t>
                      </a:r>
                      <a:endParaRPr lang="en-GB" sz="2800" b="1" dirty="0"/>
                    </a:p>
                  </a:txBody>
                  <a:tcPr marL="91434" marR="91434" marT="45730" marB="4573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 smtClean="0"/>
                        <a:t>Argument, Evidence and Reasoning</a:t>
                      </a:r>
                    </a:p>
                  </a:txBody>
                  <a:tcPr marL="91434" marR="91434" marT="45730" marB="45730"/>
                </a:tc>
              </a:tr>
              <a:tr h="46810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1" dirty="0" smtClean="0"/>
                        <a:t>Deduction and Induction</a:t>
                      </a:r>
                    </a:p>
                  </a:txBody>
                  <a:tcPr marL="91434" marR="91434" marT="45730" marB="4573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8225" y="404813"/>
            <a:ext cx="5565775" cy="815975"/>
          </a:xfrm>
        </p:spPr>
        <p:txBody>
          <a:bodyPr/>
          <a:lstStyle/>
          <a:p>
            <a:pPr>
              <a:defRPr/>
            </a:pPr>
            <a:r>
              <a:rPr lang="en-GB" dirty="0" smtClean="0">
                <a:solidFill>
                  <a:srgbClr val="FFFF00"/>
                </a:solidFill>
              </a:rPr>
              <a:t>Facts as evidence</a:t>
            </a: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0" y="2565400"/>
            <a:ext cx="9144000" cy="3609975"/>
          </a:xfrm>
        </p:spPr>
        <p:txBody>
          <a:bodyPr/>
          <a:lstStyle/>
          <a:p>
            <a:pPr>
              <a:defRPr/>
            </a:pPr>
            <a:r>
              <a:rPr lang="en-GB" b="1" dirty="0" smtClean="0">
                <a:solidFill>
                  <a:srgbClr val="FFFF00"/>
                </a:solidFill>
              </a:rPr>
              <a:t>Empirical research </a:t>
            </a:r>
            <a:r>
              <a:rPr lang="en-GB" dirty="0" smtClean="0"/>
              <a:t>involves an </a:t>
            </a:r>
            <a:r>
              <a:rPr lang="en-GB" dirty="0" smtClean="0">
                <a:solidFill>
                  <a:srgbClr val="FFFF00"/>
                </a:solidFill>
              </a:rPr>
              <a:t>investigation of facts</a:t>
            </a:r>
            <a:r>
              <a:rPr lang="en-GB" dirty="0" smtClean="0"/>
              <a:t>, trying to gain a better understanding of some aspect of the world</a:t>
            </a:r>
          </a:p>
          <a:p>
            <a:pPr>
              <a:defRPr/>
            </a:pPr>
            <a:r>
              <a:rPr lang="en-GB" dirty="0" smtClean="0"/>
              <a:t>But </a:t>
            </a:r>
            <a:r>
              <a:rPr lang="en-GB" b="1" dirty="0" smtClean="0">
                <a:solidFill>
                  <a:srgbClr val="FFFF00"/>
                </a:solidFill>
              </a:rPr>
              <a:t>facts need to be interpreted and analyzed</a:t>
            </a:r>
            <a:r>
              <a:rPr lang="en-GB" dirty="0" smtClean="0"/>
              <a:t>, not simply accumulated with the hope that the conclusions will appear!</a:t>
            </a:r>
          </a:p>
          <a:p>
            <a:pPr>
              <a:defRPr/>
            </a:pPr>
            <a:r>
              <a:rPr lang="en-GB" dirty="0" smtClean="0"/>
              <a:t>This is what we mean by </a:t>
            </a:r>
            <a:r>
              <a:rPr lang="en-GB" b="1" dirty="0" smtClean="0">
                <a:solidFill>
                  <a:srgbClr val="FFFF00"/>
                </a:solidFill>
              </a:rPr>
              <a:t>constructing an argument</a:t>
            </a:r>
            <a:r>
              <a:rPr lang="en-GB" dirty="0" smtClean="0">
                <a:solidFill>
                  <a:srgbClr val="FFFF00"/>
                </a:solidFill>
              </a:rPr>
              <a:t>  </a:t>
            </a:r>
          </a:p>
        </p:txBody>
      </p:sp>
      <p:pic>
        <p:nvPicPr>
          <p:cNvPr id="6148" name="Picture 5" descr="http://ttoes.files.wordpress.com/2012/08/fact_or_opinion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0"/>
            <a:ext cx="3563938" cy="259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604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GB" b="1" dirty="0" smtClean="0">
                <a:solidFill>
                  <a:srgbClr val="FFFF00"/>
                </a:solidFill>
              </a:rPr>
              <a:t>What is an argument?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447800"/>
            <a:ext cx="8640763" cy="48768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GB" b="1" dirty="0" smtClean="0">
                <a:solidFill>
                  <a:srgbClr val="FFFF00"/>
                </a:solidFill>
              </a:rPr>
              <a:t>An argument involves a premise and a conclusion.</a:t>
            </a:r>
          </a:p>
          <a:p>
            <a:pPr>
              <a:defRPr/>
            </a:pPr>
            <a:r>
              <a:rPr lang="en-US" dirty="0" smtClean="0"/>
              <a:t>First, every argument involves </a:t>
            </a:r>
            <a:r>
              <a:rPr lang="en-US" i="1" dirty="0" smtClean="0">
                <a:solidFill>
                  <a:srgbClr val="FFFF00"/>
                </a:solidFill>
              </a:rPr>
              <a:t>one or more propositions.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</a:p>
          <a:p>
            <a:pPr>
              <a:defRPr/>
            </a:pPr>
            <a:r>
              <a:rPr lang="en-US" dirty="0" smtClean="0"/>
              <a:t>Second, every argument has </a:t>
            </a:r>
            <a:r>
              <a:rPr lang="en-US" i="1" dirty="0" smtClean="0">
                <a:solidFill>
                  <a:srgbClr val="FFFF00"/>
                </a:solidFill>
              </a:rPr>
              <a:t>exactly one final conclusion</a:t>
            </a:r>
            <a:r>
              <a:rPr lang="en-US" dirty="0" smtClean="0"/>
              <a:t>. That final conclusion is one of the propositions. </a:t>
            </a:r>
          </a:p>
          <a:p>
            <a:pPr>
              <a:defRPr/>
            </a:pPr>
            <a:r>
              <a:rPr lang="en-US" dirty="0" smtClean="0"/>
              <a:t>Third, every argument represents one or more of the propositions as </a:t>
            </a:r>
            <a:r>
              <a:rPr lang="en-US" i="1" dirty="0" smtClean="0">
                <a:solidFill>
                  <a:srgbClr val="FFFF00"/>
                </a:solidFill>
              </a:rPr>
              <a:t>leading to </a:t>
            </a:r>
            <a:r>
              <a:rPr lang="en-US" dirty="0" smtClean="0"/>
              <a:t>the final conclusion. </a:t>
            </a:r>
            <a:endParaRPr lang="en-GB" b="1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88" y="260350"/>
            <a:ext cx="5400675" cy="1371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List of Propositions</a:t>
            </a:r>
            <a:endParaRPr lang="en-US" dirty="0"/>
          </a:p>
        </p:txBody>
      </p:sp>
      <p:sp>
        <p:nvSpPr>
          <p:cNvPr id="8195" name="Rectangle 1"/>
          <p:cNvSpPr>
            <a:spLocks noChangeArrowheads="1"/>
          </p:cNvSpPr>
          <p:nvPr/>
        </p:nvSpPr>
        <p:spPr bwMode="auto">
          <a:xfrm>
            <a:off x="250825" y="1784350"/>
            <a:ext cx="5818188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buFont typeface="Arial" charset="0"/>
              <a:buChar char="•"/>
            </a:pPr>
            <a:r>
              <a:rPr lang="en-US" sz="3200"/>
              <a:t> Socrates is a person </a:t>
            </a:r>
          </a:p>
          <a:p>
            <a:pPr eaLnBrk="0" hangingPunct="0">
              <a:buFont typeface="Arial" charset="0"/>
              <a:buChar char="•"/>
            </a:pPr>
            <a:r>
              <a:rPr lang="en-US" sz="3200"/>
              <a:t> all people are mortal </a:t>
            </a:r>
          </a:p>
          <a:p>
            <a:pPr eaLnBrk="0" hangingPunct="0">
              <a:buFont typeface="Arial" charset="0"/>
              <a:buChar char="•"/>
            </a:pPr>
            <a:r>
              <a:rPr lang="en-US" sz="3200"/>
              <a:t> Socrates is mortal </a:t>
            </a:r>
          </a:p>
          <a:p>
            <a:pPr eaLnBrk="0" hangingPunct="0">
              <a:buFont typeface="Arial" charset="0"/>
              <a:buChar char="•"/>
            </a:pPr>
            <a:r>
              <a:rPr lang="en-US" sz="3200"/>
              <a:t> all mortal things have </a:t>
            </a:r>
            <a:br>
              <a:rPr lang="en-US" sz="3200"/>
            </a:br>
            <a:r>
              <a:rPr lang="en-US" sz="3200"/>
              <a:t>  parts  </a:t>
            </a:r>
          </a:p>
          <a:p>
            <a:pPr eaLnBrk="0" hangingPunct="0">
              <a:buFont typeface="Arial" charset="0"/>
              <a:buChar char="•"/>
            </a:pPr>
            <a:r>
              <a:rPr lang="en-US" sz="3200"/>
              <a:t> Socrates has parts </a:t>
            </a:r>
          </a:p>
          <a:p>
            <a:pPr eaLnBrk="0" hangingPunct="0">
              <a:buFont typeface="Arial" charset="0"/>
              <a:buChar char="•"/>
            </a:pPr>
            <a:r>
              <a:rPr lang="en-US" sz="3200"/>
              <a:t> all things that have parts </a:t>
            </a:r>
            <a:br>
              <a:rPr lang="en-US" sz="3200"/>
            </a:br>
            <a:r>
              <a:rPr lang="en-US" sz="3200"/>
              <a:t>  are made of particles </a:t>
            </a:r>
          </a:p>
          <a:p>
            <a:pPr eaLnBrk="0" hangingPunct="0">
              <a:buFont typeface="Arial" charset="0"/>
              <a:buChar char="•"/>
            </a:pPr>
            <a:r>
              <a:rPr lang="en-US" sz="3200"/>
              <a:t> Socrates is made of particles </a:t>
            </a:r>
          </a:p>
        </p:txBody>
      </p:sp>
      <p:pic>
        <p:nvPicPr>
          <p:cNvPr id="8196" name="Picture 4" descr="socrates knows noth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700213"/>
            <a:ext cx="4222750" cy="309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5888"/>
            <a:ext cx="9144000" cy="1371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But, That is still not an Argument</a:t>
            </a:r>
            <a:endParaRPr lang="en-US" dirty="0"/>
          </a:p>
        </p:txBody>
      </p:sp>
      <p:sp>
        <p:nvSpPr>
          <p:cNvPr id="9219" name="TextBox 2"/>
          <p:cNvSpPr txBox="1">
            <a:spLocks noChangeArrowheads="1"/>
          </p:cNvSpPr>
          <p:nvPr/>
        </p:nvSpPr>
        <p:spPr bwMode="auto">
          <a:xfrm>
            <a:off x="395288" y="1196975"/>
            <a:ext cx="71882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You need to make one of those </a:t>
            </a:r>
            <a:br>
              <a:rPr lang="en-US" sz="3200"/>
            </a:br>
            <a:r>
              <a:rPr lang="en-US" sz="3200"/>
              <a:t>propositions the FINAL CONCLUSION</a:t>
            </a:r>
          </a:p>
        </p:txBody>
      </p:sp>
      <p:sp>
        <p:nvSpPr>
          <p:cNvPr id="9220" name="Rectangle 1"/>
          <p:cNvSpPr>
            <a:spLocks noChangeArrowheads="1"/>
          </p:cNvSpPr>
          <p:nvPr/>
        </p:nvSpPr>
        <p:spPr bwMode="auto">
          <a:xfrm>
            <a:off x="323850" y="2779713"/>
            <a:ext cx="8424863" cy="310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buFont typeface="Arial" charset="0"/>
              <a:buChar char="•"/>
            </a:pPr>
            <a:r>
              <a:rPr lang="en-US" sz="2800"/>
              <a:t> Socrates is a person </a:t>
            </a:r>
          </a:p>
          <a:p>
            <a:pPr eaLnBrk="0" hangingPunct="0">
              <a:buFont typeface="Arial" charset="0"/>
              <a:buChar char="•"/>
            </a:pPr>
            <a:r>
              <a:rPr lang="en-US" sz="2800"/>
              <a:t> all people are mortal </a:t>
            </a:r>
          </a:p>
          <a:p>
            <a:pPr eaLnBrk="0" hangingPunct="0">
              <a:buFont typeface="Arial" charset="0"/>
              <a:buChar char="•"/>
            </a:pPr>
            <a:r>
              <a:rPr lang="en-US" sz="2800"/>
              <a:t> Socrates is mortal </a:t>
            </a:r>
          </a:p>
          <a:p>
            <a:pPr eaLnBrk="0" hangingPunct="0">
              <a:buFont typeface="Arial" charset="0"/>
              <a:buChar char="•"/>
            </a:pPr>
            <a:r>
              <a:rPr lang="en-US" sz="2800"/>
              <a:t> all mortal things have parts  </a:t>
            </a:r>
          </a:p>
          <a:p>
            <a:pPr eaLnBrk="0" hangingPunct="0">
              <a:buFont typeface="Arial" charset="0"/>
              <a:buChar char="•"/>
            </a:pPr>
            <a:r>
              <a:rPr lang="en-US" sz="2800"/>
              <a:t> Socrates has parts </a:t>
            </a:r>
          </a:p>
          <a:p>
            <a:pPr eaLnBrk="0" hangingPunct="0">
              <a:buFont typeface="Arial" charset="0"/>
              <a:buChar char="•"/>
            </a:pPr>
            <a:r>
              <a:rPr lang="en-US" sz="2800"/>
              <a:t> all things that have parts are made of particles </a:t>
            </a:r>
          </a:p>
          <a:p>
            <a:pPr eaLnBrk="0" hangingPunct="0">
              <a:buFont typeface="Arial" charset="0"/>
              <a:buChar char="•"/>
            </a:pPr>
            <a:r>
              <a:rPr lang="en-US" sz="2800" b="1">
                <a:solidFill>
                  <a:srgbClr val="FFFF00"/>
                </a:solidFill>
              </a:rPr>
              <a:t> Socrates is made of particles </a:t>
            </a:r>
          </a:p>
        </p:txBody>
      </p:sp>
      <p:pic>
        <p:nvPicPr>
          <p:cNvPr id="56322" name="Picture 2" descr="https://lh4.googleusercontent.com/-dBWGRCJdHiY/UKv2a0UhI0I/AAAAAAAAAyA/LI204RPRrbc/w497-h373/socrates-quote-unexamined-li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263" y="2492375"/>
            <a:ext cx="3795712" cy="2016125"/>
          </a:xfrm>
          <a:prstGeom prst="rect">
            <a:avLst/>
          </a:prstGeom>
          <a:noFill/>
          <a:ln w="28575">
            <a:solidFill>
              <a:schemeClr val="accent4">
                <a:lumMod val="10000"/>
              </a:schemeClr>
            </a:solidFill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33375"/>
            <a:ext cx="9144000" cy="987425"/>
          </a:xfrm>
        </p:spPr>
        <p:txBody>
          <a:bodyPr/>
          <a:lstStyle/>
          <a:p>
            <a:pPr>
              <a:defRPr/>
            </a:pPr>
            <a:r>
              <a:rPr lang="en-US" sz="3600" dirty="0" smtClean="0"/>
              <a:t>We still do not have an Argument yet</a:t>
            </a:r>
            <a:endParaRPr lang="en-US" dirty="0"/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250825" y="1341438"/>
            <a:ext cx="8316913" cy="101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Every argument represents one or more of the propositions as </a:t>
            </a:r>
            <a:r>
              <a:rPr lang="en-US" sz="2800" i="1">
                <a:solidFill>
                  <a:srgbClr val="FFFF00"/>
                </a:solidFill>
              </a:rPr>
              <a:t>leading to </a:t>
            </a:r>
            <a:r>
              <a:rPr lang="en-US" sz="2800"/>
              <a:t>the final conclusion</a:t>
            </a:r>
            <a:r>
              <a:rPr lang="en-US" sz="3200"/>
              <a:t>.</a:t>
            </a:r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323850" y="2276475"/>
            <a:ext cx="8569325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  <a:p>
            <a:pPr>
              <a:buFont typeface="Arial" charset="0"/>
              <a:buChar char="•"/>
            </a:pPr>
            <a:r>
              <a:rPr lang="en-US" sz="2800"/>
              <a:t> </a:t>
            </a:r>
            <a:r>
              <a:rPr lang="en-US" sz="2800">
                <a:solidFill>
                  <a:srgbClr val="FFFF00"/>
                </a:solidFill>
              </a:rPr>
              <a:t>Socrates is a person</a:t>
            </a:r>
            <a:r>
              <a:rPr lang="en-US" sz="2800"/>
              <a:t> and </a:t>
            </a:r>
            <a:r>
              <a:rPr lang="en-US" sz="2800">
                <a:solidFill>
                  <a:srgbClr val="FFFF00"/>
                </a:solidFill>
              </a:rPr>
              <a:t>all people are mortal</a:t>
            </a:r>
            <a:r>
              <a:rPr lang="en-US" sz="2800"/>
              <a:t>  together are meant to </a:t>
            </a:r>
            <a:r>
              <a:rPr lang="en-US" sz="2800">
                <a:solidFill>
                  <a:srgbClr val="FFFF00"/>
                </a:solidFill>
              </a:rPr>
              <a:t>lead to Socrates is mortal </a:t>
            </a:r>
            <a:br>
              <a:rPr lang="en-US" sz="2800">
                <a:solidFill>
                  <a:srgbClr val="FFFF00"/>
                </a:solidFill>
              </a:rPr>
            </a:br>
            <a:endParaRPr lang="en-US" sz="2800">
              <a:solidFill>
                <a:srgbClr val="FFFF00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2800">
                <a:solidFill>
                  <a:srgbClr val="FFFF00"/>
                </a:solidFill>
              </a:rPr>
              <a:t> Socrates is mortal </a:t>
            </a:r>
            <a:r>
              <a:rPr lang="en-US" sz="2800"/>
              <a:t>and </a:t>
            </a:r>
            <a:r>
              <a:rPr lang="en-US" sz="2800">
                <a:solidFill>
                  <a:srgbClr val="FFFF00"/>
                </a:solidFill>
              </a:rPr>
              <a:t>all mortal things have parts </a:t>
            </a:r>
            <a:r>
              <a:rPr lang="en-US" sz="2800"/>
              <a:t>together are meant to lead to </a:t>
            </a:r>
            <a:r>
              <a:rPr lang="en-US" sz="2800">
                <a:solidFill>
                  <a:srgbClr val="FFFF00"/>
                </a:solidFill>
              </a:rPr>
              <a:t>Socrates has parts </a:t>
            </a:r>
            <a:br>
              <a:rPr lang="en-US" sz="2800">
                <a:solidFill>
                  <a:srgbClr val="FFFF00"/>
                </a:solidFill>
              </a:rPr>
            </a:br>
            <a:endParaRPr lang="en-US" sz="2800">
              <a:solidFill>
                <a:srgbClr val="FFFF00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2800">
                <a:solidFill>
                  <a:srgbClr val="FFFF00"/>
                </a:solidFill>
              </a:rPr>
              <a:t> Socrates has parts </a:t>
            </a:r>
            <a:r>
              <a:rPr lang="en-US" sz="2800"/>
              <a:t>and </a:t>
            </a:r>
            <a:r>
              <a:rPr lang="en-US" sz="2800">
                <a:solidFill>
                  <a:srgbClr val="FFFF00"/>
                </a:solidFill>
              </a:rPr>
              <a:t>all things that have parts are made of particles </a:t>
            </a:r>
            <a:r>
              <a:rPr lang="en-US" sz="2800"/>
              <a:t>together are meant to lead to </a:t>
            </a:r>
            <a:r>
              <a:rPr lang="en-US" sz="2800">
                <a:solidFill>
                  <a:srgbClr val="FFFF00"/>
                </a:solidFill>
              </a:rPr>
              <a:t>Socrates is made of particles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Let’s look at it numbered</a:t>
            </a:r>
            <a:endParaRPr lang="en-US" dirty="0"/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323850" y="1628775"/>
            <a:ext cx="8640763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Tahoma" pitchFamily="34" charset="0"/>
              <a:buAutoNum type="arabicPeriod"/>
            </a:pPr>
            <a:r>
              <a:rPr lang="en-US" sz="3200"/>
              <a:t> Socrates is a person.</a:t>
            </a:r>
          </a:p>
          <a:p>
            <a:pPr marL="342900" indent="-342900">
              <a:buFont typeface="Tahoma" pitchFamily="34" charset="0"/>
              <a:buAutoNum type="arabicPeriod"/>
            </a:pPr>
            <a:r>
              <a:rPr lang="en-US" sz="3200"/>
              <a:t> All people are mortal.</a:t>
            </a:r>
          </a:p>
          <a:p>
            <a:pPr marL="342900" indent="-342900">
              <a:buFont typeface="Tahoma" pitchFamily="34" charset="0"/>
              <a:buAutoNum type="arabicPeriod"/>
            </a:pPr>
            <a:r>
              <a:rPr lang="en-US" sz="3200"/>
              <a:t> Therefore, Socrates is mortal. [1,2] </a:t>
            </a:r>
          </a:p>
          <a:p>
            <a:pPr marL="342900" indent="-342900">
              <a:buFont typeface="Tahoma" pitchFamily="34" charset="0"/>
              <a:buAutoNum type="arabicPeriod"/>
            </a:pPr>
            <a:r>
              <a:rPr lang="en-US" sz="3200"/>
              <a:t> All mortal things have parts.</a:t>
            </a:r>
          </a:p>
          <a:p>
            <a:pPr marL="342900" indent="-342900">
              <a:buFont typeface="Tahoma" pitchFamily="34" charset="0"/>
              <a:buAutoNum type="arabicPeriod"/>
            </a:pPr>
            <a:r>
              <a:rPr lang="en-US" sz="3200"/>
              <a:t> Therefore, Socrates has parts. [3,4]</a:t>
            </a:r>
          </a:p>
          <a:p>
            <a:pPr marL="342900" indent="-342900">
              <a:buFont typeface="Tahoma" pitchFamily="34" charset="0"/>
              <a:buAutoNum type="arabicPeriod"/>
            </a:pPr>
            <a:r>
              <a:rPr lang="en-US" sz="3200"/>
              <a:t> All things that have parts are made of   </a:t>
            </a:r>
            <a:br>
              <a:rPr lang="en-US" sz="3200"/>
            </a:br>
            <a:r>
              <a:rPr lang="en-US" sz="3200"/>
              <a:t> particles.</a:t>
            </a:r>
          </a:p>
          <a:p>
            <a:pPr marL="342900" indent="-342900">
              <a:buFont typeface="Tahoma" pitchFamily="34" charset="0"/>
              <a:buAutoNum type="arabicPeriod"/>
            </a:pPr>
            <a:r>
              <a:rPr lang="en-US" sz="3200"/>
              <a:t> Therefore, Socrates is made of </a:t>
            </a:r>
            <a:br>
              <a:rPr lang="en-US" sz="3200"/>
            </a:br>
            <a:r>
              <a:rPr lang="en-US" sz="3200"/>
              <a:t> particles. [5,6]</a:t>
            </a:r>
          </a:p>
        </p:txBody>
      </p:sp>
      <p:sp>
        <p:nvSpPr>
          <p:cNvPr id="4" name="Line Callout 1 3"/>
          <p:cNvSpPr/>
          <p:nvPr/>
        </p:nvSpPr>
        <p:spPr bwMode="auto">
          <a:xfrm>
            <a:off x="7019925" y="1700213"/>
            <a:ext cx="1944688" cy="792162"/>
          </a:xfrm>
          <a:prstGeom prst="borderCallout1">
            <a:avLst>
              <a:gd name="adj1" fmla="val 63029"/>
              <a:gd name="adj2" fmla="val -7044"/>
              <a:gd name="adj3" fmla="val 116576"/>
              <a:gd name="adj4" fmla="val -17958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ahoma" pitchFamily="34" charset="0"/>
              </a:rPr>
              <a:t>Intermediate</a:t>
            </a:r>
          </a:p>
          <a:p>
            <a:pPr algn="ctr" eaLnBrk="0" hangingPunct="0">
              <a:defRPr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ahoma" pitchFamily="34" charset="0"/>
              </a:rPr>
              <a:t>Conclusion</a:t>
            </a:r>
          </a:p>
        </p:txBody>
      </p:sp>
      <p:sp>
        <p:nvSpPr>
          <p:cNvPr id="5" name="Line Callout 1 4"/>
          <p:cNvSpPr/>
          <p:nvPr/>
        </p:nvSpPr>
        <p:spPr bwMode="auto">
          <a:xfrm>
            <a:off x="7199313" y="2852738"/>
            <a:ext cx="1944687" cy="792162"/>
          </a:xfrm>
          <a:prstGeom prst="borderCallout1">
            <a:avLst>
              <a:gd name="adj1" fmla="val 59866"/>
              <a:gd name="adj2" fmla="val -7044"/>
              <a:gd name="adj3" fmla="val 97600"/>
              <a:gd name="adj4" fmla="val -15381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ahoma" pitchFamily="34" charset="0"/>
              </a:rPr>
              <a:t>Intermediate</a:t>
            </a:r>
          </a:p>
          <a:p>
            <a:pPr algn="ctr" eaLnBrk="0" hangingPunct="0">
              <a:defRPr/>
            </a:pP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ahoma" pitchFamily="34" charset="0"/>
              </a:rPr>
              <a:t>Conclusion</a:t>
            </a:r>
          </a:p>
        </p:txBody>
      </p:sp>
      <p:sp>
        <p:nvSpPr>
          <p:cNvPr id="11270" name="Line Callout 1 5"/>
          <p:cNvSpPr>
            <a:spLocks/>
          </p:cNvSpPr>
          <p:nvPr/>
        </p:nvSpPr>
        <p:spPr bwMode="auto">
          <a:xfrm>
            <a:off x="4427538" y="5732463"/>
            <a:ext cx="1944687" cy="792162"/>
          </a:xfrm>
          <a:prstGeom prst="borderCallout1">
            <a:avLst>
              <a:gd name="adj1" fmla="val 18750"/>
              <a:gd name="adj2" fmla="val -8333"/>
              <a:gd name="adj3" fmla="val 15366"/>
              <a:gd name="adj4" fmla="val -45662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2400" b="1">
                <a:solidFill>
                  <a:srgbClr val="FFFF00"/>
                </a:solidFill>
                <a:latin typeface="Tahoma" pitchFamily="34" charset="0"/>
              </a:rPr>
              <a:t>Final</a:t>
            </a:r>
          </a:p>
          <a:p>
            <a:pPr algn="ctr" eaLnBrk="0" hangingPunct="0"/>
            <a:r>
              <a:rPr lang="en-US" sz="2400" b="1">
                <a:solidFill>
                  <a:srgbClr val="FFFF00"/>
                </a:solidFill>
                <a:latin typeface="Tahoma" pitchFamily="34" charset="0"/>
              </a:rPr>
              <a:t>Conclusion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dirty="0" smtClean="0">
                <a:solidFill>
                  <a:srgbClr val="FFFF00"/>
                </a:solidFill>
              </a:rPr>
              <a:t>Evidence and reasoning</a:t>
            </a: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>
                <a:solidFill>
                  <a:srgbClr val="FFFF00"/>
                </a:solidFill>
              </a:rPr>
              <a:t>Good research requires both good evidence (facts) and good reasoning (analysis)</a:t>
            </a:r>
          </a:p>
          <a:p>
            <a:pPr>
              <a:buFont typeface="Wingdings" pitchFamily="2" charset="2"/>
              <a:buNone/>
              <a:defRPr/>
            </a:pPr>
            <a:endParaRPr lang="en-GB" dirty="0" smtClean="0">
              <a:solidFill>
                <a:srgbClr val="FFC000"/>
              </a:solidFill>
            </a:endParaRPr>
          </a:p>
          <a:p>
            <a:pPr>
              <a:defRPr/>
            </a:pPr>
            <a:r>
              <a:rPr lang="en-GB" dirty="0" smtClean="0"/>
              <a:t>This means </a:t>
            </a:r>
            <a:r>
              <a:rPr lang="en-GB" dirty="0" smtClean="0">
                <a:solidFill>
                  <a:srgbClr val="FFFF00"/>
                </a:solidFill>
              </a:rPr>
              <a:t>avoiding going beyond the evidence when drawing conclusions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ea Blue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EE4452A8C30C42B336A9CBA045ABA7" ma:contentTypeVersion="0" ma:contentTypeDescription="Create a new document." ma:contentTypeScope="" ma:versionID="b0a410844f0b4f9edec2ddc3844d19f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C0EB0FD5-2CA2-4F1D-A148-0F67E8DFD0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B01C4F2-2E2B-46E6-B119-CFEB5E9A578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EBA3B2-077B-4AFC-B13D-758470EBDC39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Sea Blue</Template>
  <TotalTime>700</TotalTime>
  <Words>475</Words>
  <Application>Microsoft Office PowerPoint</Application>
  <PresentationFormat>On-screen Show (4:3)</PresentationFormat>
  <Paragraphs>82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Tahoma</vt:lpstr>
      <vt:lpstr>Wingdings</vt:lpstr>
      <vt:lpstr>Calibri</vt:lpstr>
      <vt:lpstr>Sea Blue</vt:lpstr>
      <vt:lpstr>Research Skills</vt:lpstr>
      <vt:lpstr>What is Research?</vt:lpstr>
      <vt:lpstr>Facts as evidence</vt:lpstr>
      <vt:lpstr>What is an argument?</vt:lpstr>
      <vt:lpstr>List of Propositions</vt:lpstr>
      <vt:lpstr>But, That is still not an Argument</vt:lpstr>
      <vt:lpstr>We still do not have an Argument yet</vt:lpstr>
      <vt:lpstr>Let’s look at it numbered</vt:lpstr>
      <vt:lpstr>Evidence and reasoning</vt:lpstr>
      <vt:lpstr>Deductive reasoning</vt:lpstr>
      <vt:lpstr>Inductive reasoning</vt:lpstr>
      <vt:lpstr>Activity</vt:lpstr>
    </vt:vector>
  </TitlesOfParts>
  <Company>University of Plymouth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Skills 1</dc:title>
  <dc:subject>Research Skills</dc:subject>
  <dc:creator>Dr Mike Sheaff, Jonathan Smart</dc:creator>
  <cp:keywords>UKOER, LFWOER, UOPCPDRM, Learning from Woerk , Argument, Evidence,  Reasoning, Deduction, Induction</cp:keywords>
  <cp:lastModifiedBy>Alex</cp:lastModifiedBy>
  <cp:revision>55</cp:revision>
  <dcterms:created xsi:type="dcterms:W3CDTF">2010-11-18T11:32:16Z</dcterms:created>
  <dcterms:modified xsi:type="dcterms:W3CDTF">2013-01-27T21:24:26Z</dcterms:modified>
</cp:coreProperties>
</file>