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6" r:id="rId1"/>
  </p:sldMasterIdLst>
  <p:notesMasterIdLst>
    <p:notesMasterId r:id="rId17"/>
  </p:notesMasterIdLst>
  <p:sldIdLst>
    <p:sldId id="265" r:id="rId2"/>
    <p:sldId id="267" r:id="rId3"/>
    <p:sldId id="268" r:id="rId4"/>
    <p:sldId id="289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A50021"/>
    <a:srgbClr val="800080"/>
    <a:srgbClr val="336600"/>
    <a:srgbClr val="009900"/>
    <a:srgbClr val="66CCFF"/>
    <a:srgbClr val="000099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9" autoAdjust="0"/>
    <p:restoredTop sz="98243" autoAdjust="0"/>
  </p:normalViewPr>
  <p:slideViewPr>
    <p:cSldViewPr>
      <p:cViewPr>
        <p:scale>
          <a:sx n="66" d="100"/>
          <a:sy n="66" d="100"/>
        </p:scale>
        <p:origin x="-1182" y="-252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0C0FB-8EA1-4487-ADF0-A8F4E6362C68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FA2EB-C0BD-45F1-B25D-91E3DFC0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A2EB-C0BD-45F1-B25D-91E3DFC032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5A7670-7F8C-46F3-B431-0E6648936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4E16D-34EC-4F5E-AF7F-CABA1503A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F014-C3F2-41A9-A0FC-6F40AAC5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777696-BED9-4620-82B5-FACF1966B9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085C-EC65-4FB9-9D58-35C0C9895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2E03-14CF-4B19-9B0D-3B2AC01856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3A64-E15A-4A4A-95CC-D7D70FBEF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B98B-C5F5-4350-9CD7-DEC266562D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6ED5-D98E-4C90-9579-A594A5E3A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A57FB2-5DEF-42A7-AEF2-3F464D025B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7DAA0-EDE8-4A25-91CA-753609AEEB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BFF5CCB-08F3-45E9-9F18-F8631D8A96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lex\Desktop\Renaissance\Italian%20Songs\orosett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lex\Desktop\Renaissance\Spanish%20Songs\ignacio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lex\Desktop\Renaissance\Italian%20Songs\grillo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lex\Desktop\Renaissance\Italian%20Songs\laverde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4570413"/>
            <a:ext cx="8686800" cy="138499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Born in 1475 in a small town near Florence, is considered to be one of the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most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inspired men who ever lived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304800"/>
            <a:ext cx="4378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Michelangelo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oroset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10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26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5791200"/>
            <a:ext cx="3733800" cy="6858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Last Supper</a:t>
            </a:r>
          </a:p>
        </p:txBody>
      </p:sp>
      <p:pic>
        <p:nvPicPr>
          <p:cNvPr id="19462" name="Picture 6" descr="http://www.wga.hu/art/l/leonardo/03/4lastsu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8625468" cy="45339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67000" y="381000"/>
            <a:ext cx="3767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Leonardo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Vinci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ignac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943600"/>
            <a:ext cx="22098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Notebooks</a:t>
            </a:r>
          </a:p>
        </p:txBody>
      </p:sp>
      <p:pic>
        <p:nvPicPr>
          <p:cNvPr id="20484" name="Picture 4" descr="http://www.wga.hu/art/l/leonardo/10anatom/4laryn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3505200" cy="5172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Picture 6" descr="http://www.wga.hu/art/l/leonardo/12engine/1milit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1000"/>
            <a:ext cx="3733800" cy="274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8" name="Picture 8" descr="http://www.wga.hu/art/l/leonardo/08heads/12selfp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276600"/>
            <a:ext cx="2100263" cy="327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90" name="Picture 10" descr="http://www.wga.hu/art/l/leonardo/09study/07han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276600"/>
            <a:ext cx="2044700" cy="291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914400" y="228600"/>
            <a:ext cx="3316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Leonardo </a:t>
            </a:r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Vinci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Raphael</a:t>
            </a:r>
            <a:br>
              <a:rPr lang="en-US" dirty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>Painter</a:t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>1483-1520</a:t>
            </a:r>
          </a:p>
        </p:txBody>
      </p:sp>
      <p:pic>
        <p:nvPicPr>
          <p:cNvPr id="21508" name="Picture 4" descr="http://pro.corbis.com/images/AALQ001508.jpg?size=67&amp;uid={1191273f-4770-410e-ba4e-a87f0e1d9eb7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3772" y="533401"/>
            <a:ext cx="4433028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72" name="Picture 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438400"/>
            <a:ext cx="3352800" cy="3831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0"/>
            <a:ext cx="3200400" cy="6096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omic Sans MS" pitchFamily="66" charset="0"/>
              </a:rPr>
              <a:t>The School of Athens</a:t>
            </a:r>
          </a:p>
        </p:txBody>
      </p:sp>
      <p:pic>
        <p:nvPicPr>
          <p:cNvPr id="22532" name="Picture 4" descr="http://pro.corbis.com/images/CAL-F-001066-0000.jpg?size=67&amp;uid={8abbc3d8-4dac-4674-9c83-873ef18cfe1d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7620000" cy="60563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0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Raphael</a:t>
            </a:r>
            <a:endParaRPr lang="en-U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ythago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25" y="228600"/>
            <a:ext cx="2238375" cy="2667000"/>
          </a:xfrm>
          <a:prstGeom prst="rect">
            <a:avLst/>
          </a:prstGeom>
          <a:noFill/>
        </p:spPr>
      </p:pic>
      <p:pic>
        <p:nvPicPr>
          <p:cNvPr id="23555" name="Picture 3" descr="Socra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3733800" cy="2800350"/>
          </a:xfrm>
          <a:prstGeom prst="rect">
            <a:avLst/>
          </a:prstGeom>
          <a:noFill/>
        </p:spPr>
      </p:pic>
      <p:pic>
        <p:nvPicPr>
          <p:cNvPr id="23556" name="Picture 4" descr="Pla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762000"/>
            <a:ext cx="1873250" cy="4724400"/>
          </a:xfrm>
          <a:prstGeom prst="rect">
            <a:avLst/>
          </a:prstGeom>
          <a:noFill/>
        </p:spPr>
      </p:pic>
      <p:pic>
        <p:nvPicPr>
          <p:cNvPr id="23557" name="Picture 5" descr="Aristot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685800"/>
            <a:ext cx="2039938" cy="4724400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143000" y="2895600"/>
            <a:ext cx="23622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Pythagoras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143000" y="6172200"/>
            <a:ext cx="23622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Socrates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334000" y="56388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Plato and Aristotle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ucl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886200" cy="3124200"/>
          </a:xfrm>
          <a:prstGeom prst="rect">
            <a:avLst/>
          </a:prstGeom>
          <a:noFill/>
        </p:spPr>
      </p:pic>
      <p:pic>
        <p:nvPicPr>
          <p:cNvPr id="24579" name="Picture 3" descr="Raffaello Sanz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1888" y="381000"/>
            <a:ext cx="2017712" cy="2667000"/>
          </a:xfrm>
          <a:prstGeom prst="rect">
            <a:avLst/>
          </a:prstGeom>
          <a:noFill/>
        </p:spPr>
      </p:pic>
      <p:pic>
        <p:nvPicPr>
          <p:cNvPr id="24580" name="Picture 4" descr="Zoroa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81400"/>
            <a:ext cx="3581400" cy="2732088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981200" y="1143000"/>
            <a:ext cx="1038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Euclid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828800" y="5491163"/>
            <a:ext cx="32305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Zoroaster &amp; Ptolemy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657600" y="614363"/>
            <a:ext cx="248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Raphael (back)</a:t>
            </a:r>
            <a:r>
              <a:rPr lang="en-US" sz="2400" b="1">
                <a:sym typeface="Wingdings" pitchFamily="2" charset="2"/>
              </a:rPr>
              <a:t>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228600"/>
            <a:ext cx="48006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mic Sans MS" pitchFamily="66" charset="0"/>
              </a:rPr>
              <a:t>Sistine Chapel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953000" y="1203325"/>
            <a:ext cx="3733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About a year after creating </a:t>
            </a:r>
            <a:r>
              <a:rPr lang="en-US" sz="2000" b="1" i="1" dirty="0">
                <a:solidFill>
                  <a:schemeClr val="tx1">
                    <a:lumMod val="85000"/>
                  </a:schemeClr>
                </a:solidFill>
              </a:rPr>
              <a:t>David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, Pope Julius II summoned 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Michelangelo 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to Rome to work on his most famous project, the ceiling of the Sistine Chapel. </a:t>
            </a:r>
          </a:p>
        </p:txBody>
      </p:sp>
      <p:pic>
        <p:nvPicPr>
          <p:cNvPr id="13320" name="Picture 8" descr="http://pro.corbis.com/images/42-15522092.jpg?size=67&amp;uid={e41dfd02-3e06-4c4e-bd36-5db769cc937b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381000"/>
            <a:ext cx="3951288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2" name="Picture 10" descr="http://pro.corbis.com/images/42-16640753.jpg?size=67&amp;uid={d865abaf-8f00-4dd1-b33e-153ab998cacf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76600"/>
            <a:ext cx="4648200" cy="3100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://www.wga.hu/art/m/michelan/3sistina/1genesis/5eve/05_3c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4625"/>
            <a:ext cx="3733800" cy="265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http://www.wga.hu/art/m/michelan/3sistina/lastjudg/2lastju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38500"/>
            <a:ext cx="4038600" cy="304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7" descr="http://www.wga.hu/art/m/michelan/3sistina/1genesis/9light/09_3ce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276600"/>
            <a:ext cx="373380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5" name="Picture 9" descr="http://www.wga.hu/art/m/michelan/3sistina/1genesis/6adam/06_3ce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609600"/>
            <a:ext cx="41148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3400" y="2743200"/>
            <a:ext cx="3581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Creation of Eve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105400" y="2667000"/>
            <a:ext cx="3581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Creation of Adam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04800" y="6248400"/>
            <a:ext cx="41148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Separation of Light and Darkness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181600" y="6172200"/>
            <a:ext cx="3581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The Last Judgment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4400" y="228600"/>
            <a:ext cx="2356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Michelangelo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"/>
            <a:ext cx="66865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26670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ceiling of the Sistine Chapel is one of the world’s most famous paintings, but not everyone was happy with Michelangelo’s work. Cardinal </a:t>
            </a:r>
            <a:r>
              <a:rPr lang="en-US" sz="2800" dirty="0" err="1" smtClean="0"/>
              <a:t>Biagio</a:t>
            </a:r>
            <a:r>
              <a:rPr lang="en-US" sz="2800" dirty="0" smtClean="0"/>
              <a:t> de Cesena noted that the crowd of more than 300 human figures would be more appropriate in a wine shop than in a papal chapel. Michelangelo responded to this criticism by adding a portrait of </a:t>
            </a:r>
            <a:r>
              <a:rPr lang="en-US" sz="2800" dirty="0" err="1" smtClean="0"/>
              <a:t>Biagio</a:t>
            </a:r>
            <a:r>
              <a:rPr lang="en-US" sz="2800" dirty="0" smtClean="0"/>
              <a:t> among the figures of the damned in the scene of the Last Judgment. </a:t>
            </a:r>
            <a:endParaRPr lang="en-US" sz="2800" dirty="0"/>
          </a:p>
        </p:txBody>
      </p:sp>
      <p:pic>
        <p:nvPicPr>
          <p:cNvPr id="4" name="grill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58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0"/>
            <a:ext cx="1981200" cy="838200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David</a:t>
            </a:r>
          </a:p>
        </p:txBody>
      </p:sp>
      <p:pic>
        <p:nvPicPr>
          <p:cNvPr id="12292" name="Picture 4" descr="http://pro.corbis.com/images/AV001628.jpg?size=67&amp;uid={d69fa09c-117d-43a5-9c98-016793b9f52e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4471988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6" descr="http://pro.corbis.com/images/DWF15-895085.jpg?size=67&amp;uid={722332a6-c40a-4ee1-8ec0-6a1ce8f57063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066800"/>
            <a:ext cx="1785937" cy="259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296" name="Picture 8" descr="http://pro.corbis.com/images/AV001635.jpg?size=67&amp;uid={0570f576-8334-4584-89f3-f53761e503b8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038600"/>
            <a:ext cx="2020887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705600" y="1752600"/>
            <a:ext cx="2209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Michelangelo created his masterpiece </a:t>
            </a:r>
            <a:r>
              <a:rPr lang="en-US" sz="2400" b="1" i="1" dirty="0"/>
              <a:t>David </a:t>
            </a:r>
            <a:r>
              <a:rPr lang="en-US" sz="2400" b="1" dirty="0"/>
              <a:t>in 1504</a:t>
            </a:r>
            <a:r>
              <a:rPr lang="en-US" sz="2400" b="1" i="1" dirty="0"/>
              <a:t>.</a:t>
            </a:r>
          </a:p>
        </p:txBody>
      </p:sp>
      <p:sp>
        <p:nvSpPr>
          <p:cNvPr id="9" name="Smiley Face 8"/>
          <p:cNvSpPr/>
          <p:nvPr/>
        </p:nvSpPr>
        <p:spPr>
          <a:xfrm>
            <a:off x="2209800" y="3124200"/>
            <a:ext cx="3810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6576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Pieta  1499</a:t>
            </a:r>
            <a:r>
              <a:rPr lang="en-US" sz="3200" dirty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en-US" sz="3200" dirty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en-US" sz="3200" dirty="0">
                <a:solidFill>
                  <a:schemeClr val="tx1">
                    <a:lumMod val="75000"/>
                  </a:schemeClr>
                </a:solidFill>
                <a:effectLst/>
                <a:latin typeface="Comic Sans MS" pitchFamily="66" charset="0"/>
              </a:rPr>
              <a:t>Marble Sculpture</a:t>
            </a:r>
          </a:p>
        </p:txBody>
      </p:sp>
      <p:pic>
        <p:nvPicPr>
          <p:cNvPr id="15364" name="Picture 4" descr="http://pro.corbis.com/images/DWF15-649625.jpg?size=67&amp;uid={9aeaf2d2-e31f-4c28-9d68-cbe2297f4c3b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48038"/>
            <a:ext cx="4267200" cy="3281362"/>
          </a:xfrm>
          <a:prstGeom prst="rect">
            <a:avLst/>
          </a:prstGeom>
          <a:noFill/>
        </p:spPr>
      </p:pic>
      <p:pic>
        <p:nvPicPr>
          <p:cNvPr id="15365" name="Picture 5" descr="http://irap.wonsaponatime.net/mich/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200"/>
            <a:ext cx="4222750" cy="4230688"/>
          </a:xfrm>
          <a:prstGeom prst="rect">
            <a:avLst/>
          </a:prstGeom>
          <a:noFill/>
        </p:spPr>
      </p:pic>
      <p:pic>
        <p:nvPicPr>
          <p:cNvPr id="15367" name="Picture 7" descr="http://www.wga.hu/art/m/michelan/1sculptu/pieta/1piet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3863" y="228600"/>
            <a:ext cx="2217737" cy="2895600"/>
          </a:xfrm>
          <a:prstGeom prst="rect">
            <a:avLst/>
          </a:prstGeom>
          <a:noFill/>
        </p:spPr>
      </p:pic>
      <p:pic>
        <p:nvPicPr>
          <p:cNvPr id="15369" name="Picture 9" descr="http://www.wga.hu/art/m/michelan/1sculptu/pieta/1pieta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1513" y="228600"/>
            <a:ext cx="2147887" cy="2895600"/>
          </a:xfrm>
          <a:prstGeom prst="rect">
            <a:avLst/>
          </a:prstGeom>
          <a:noFill/>
        </p:spPr>
      </p:pic>
      <p:pic>
        <p:nvPicPr>
          <p:cNvPr id="9" name="laver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610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609600"/>
            <a:ext cx="26670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Moses</a:t>
            </a:r>
          </a:p>
        </p:txBody>
      </p:sp>
      <p:pic>
        <p:nvPicPr>
          <p:cNvPr id="16388" name="Picture 4" descr="http://www.wga.hu/art/m/michelan/1sculptu/giulio_2/mo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228600"/>
            <a:ext cx="43688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wga.hu/art/m/michelan/1sculptu/giulio_2/mos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1263" y="1219200"/>
            <a:ext cx="371475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029200" y="0"/>
            <a:ext cx="2670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Michelangelo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4114800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/>
              <a:t>1452-1519</a:t>
            </a:r>
          </a:p>
          <a:p>
            <a:pPr algn="ctr">
              <a:spcBef>
                <a:spcPct val="50000"/>
              </a:spcBef>
            </a:pPr>
            <a:r>
              <a:rPr lang="en-US" sz="3500"/>
              <a:t>Painter, Sculptor, Architect, Engineer</a:t>
            </a:r>
          </a:p>
          <a:p>
            <a:pPr algn="ctr">
              <a:spcBef>
                <a:spcPct val="50000"/>
              </a:spcBef>
            </a:pPr>
            <a:endParaRPr lang="en-US" sz="35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0" y="4648200"/>
            <a:ext cx="218122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Genius!</a:t>
            </a:r>
          </a:p>
        </p:txBody>
      </p:sp>
      <p:pic>
        <p:nvPicPr>
          <p:cNvPr id="17413" name="Picture 5" descr="E:\Cara Documents\1vitruv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3814763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685800" y="304800"/>
            <a:ext cx="6227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Leonardo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Vinci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105400"/>
            <a:ext cx="3581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Mona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Lisa or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Giaconda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6" name="Picture 4" descr="http://pro.corbis.com/images/IH049206.jpg?size=67&amp;uid={34cfec8a-8ea3-4f9c-b7a6-3d8adc7d4dc0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950" y="304800"/>
            <a:ext cx="4037013" cy="6172200"/>
          </a:xfrm>
          <a:prstGeom prst="rect">
            <a:avLst/>
          </a:prstGeom>
          <a:noFill/>
        </p:spPr>
      </p:pic>
      <p:pic>
        <p:nvPicPr>
          <p:cNvPr id="18438" name="Picture 6" descr="http://www.wga.hu/art/l/leonardo/04/1monal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447800"/>
            <a:ext cx="2995613" cy="364966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152400"/>
            <a:ext cx="32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Leonardo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Vinci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4150</TotalTime>
  <Words>219</Words>
  <Application>Microsoft Office PowerPoint</Application>
  <PresentationFormat>On-screen Show (4:3)</PresentationFormat>
  <Paragraphs>49</Paragraphs>
  <Slides>15</Slides>
  <Notes>15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Slide 1</vt:lpstr>
      <vt:lpstr>Sistine Chapel</vt:lpstr>
      <vt:lpstr>Slide 3</vt:lpstr>
      <vt:lpstr>Slide 4</vt:lpstr>
      <vt:lpstr>David</vt:lpstr>
      <vt:lpstr>La Pieta  1499 Marble Sculpture</vt:lpstr>
      <vt:lpstr>Moses</vt:lpstr>
      <vt:lpstr>Slide 8</vt:lpstr>
      <vt:lpstr>Mona  Lisa or La Giaconda</vt:lpstr>
      <vt:lpstr>The Last Supper</vt:lpstr>
      <vt:lpstr>Notebooks</vt:lpstr>
      <vt:lpstr>Raphael Painter 1483-1520</vt:lpstr>
      <vt:lpstr>The School of Athens</vt:lpstr>
      <vt:lpstr>Slide 14</vt:lpstr>
      <vt:lpstr>Slide 15</vt:lpstr>
    </vt:vector>
  </TitlesOfParts>
  <Company>뿿_xdbf0_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Harrisonburg High School</dc:creator>
  <cp:lastModifiedBy> </cp:lastModifiedBy>
  <cp:revision>202</cp:revision>
  <dcterms:created xsi:type="dcterms:W3CDTF">2004-12-09T17:52:30Z</dcterms:created>
  <dcterms:modified xsi:type="dcterms:W3CDTF">2011-02-15T01:35:22Z</dcterms:modified>
</cp:coreProperties>
</file>