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06" r:id="rId3"/>
    <p:sldId id="333" r:id="rId4"/>
    <p:sldId id="334" r:id="rId5"/>
    <p:sldId id="271" r:id="rId6"/>
    <p:sldId id="284" r:id="rId7"/>
    <p:sldId id="285" r:id="rId8"/>
    <p:sldId id="296" r:id="rId9"/>
    <p:sldId id="313" r:id="rId10"/>
    <p:sldId id="335" r:id="rId11"/>
    <p:sldId id="33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67" autoAdjust="0"/>
    <p:restoredTop sz="94636" autoAdjust="0"/>
  </p:normalViewPr>
  <p:slideViewPr>
    <p:cSldViewPr>
      <p:cViewPr varScale="1">
        <p:scale>
          <a:sx n="64" d="100"/>
          <a:sy n="64" d="100"/>
        </p:scale>
        <p:origin x="2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4E1E2C3B-CCB2-4DB2-827B-E4B9098DED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AA75572A-9A1A-4182-92B5-18AA3DECF69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5CE0C255-FA2B-4EEB-AAA2-80FF6554E41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5" name="Rectangle 5">
            <a:extLst>
              <a:ext uri="{FF2B5EF4-FFF2-40B4-BE49-F238E27FC236}">
                <a16:creationId xmlns:a16="http://schemas.microsoft.com/office/drawing/2014/main" id="{DC5F5FD6-96FC-4ED9-80D0-1308CBF27E1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6326" name="Rectangle 6">
            <a:extLst>
              <a:ext uri="{FF2B5EF4-FFF2-40B4-BE49-F238E27FC236}">
                <a16:creationId xmlns:a16="http://schemas.microsoft.com/office/drawing/2014/main" id="{12505D8A-419A-4E15-934A-8660B59F15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7" name="Rectangle 7">
            <a:extLst>
              <a:ext uri="{FF2B5EF4-FFF2-40B4-BE49-F238E27FC236}">
                <a16:creationId xmlns:a16="http://schemas.microsoft.com/office/drawing/2014/main" id="{44B1500B-CCF1-465D-9585-96D27355D26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CBEE7A-A99F-4267-BD51-93DABF44045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F293F5E-D159-447C-A02F-80F0233DB3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05EA2B5-FCEF-45F5-B6EB-4C217D841EE3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59636FF2-1414-428B-833D-B88F9D78886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CFD0773B-BCC8-45DE-BD43-05D7C98DE1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67B1BF1D-296B-41B5-8437-F90463010B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EE6747-28ED-44A4-9A25-86F855449CCF}" type="slidenum">
              <a:rPr lang="en-US" altLang="en-US" sz="1200"/>
              <a:pPr eaLnBrk="1" hangingPunct="1"/>
              <a:t>2</a:t>
            </a:fld>
            <a:endParaRPr lang="en-US" altLang="en-US" sz="1200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2D68FA4-5485-4E36-8E6E-80A9132B17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09D33050-E216-4FDC-A3F2-1DD841F45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FFCAE48B-9B02-4B67-819D-BE57DB673B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C639D4F-F7C8-4CD7-AAC7-382A2D8D6EE6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0E51873B-9B8C-4A7B-9307-CBCE67409A6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BA2939B-6031-4670-94CA-EF013C14E4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7C7A1596-A2D7-44BF-8F96-E153B349CBF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481897D-8F37-46B2-9E89-E1CDD16513D4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F24B4E87-8D2E-45AB-8DD7-5FBE11AFE5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42909AB9-5334-40E0-84D3-029FF69FA4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F288CA8-647C-47EA-9056-395B27C7B2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9BE3379-9A98-4829-9ABA-A509AF9DC806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CF17692D-39DC-40A6-B1EC-50D403DA1D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A8DE1427-45E0-4477-9C7B-52F9DC3825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333A6B3-E5F2-40A4-B78D-BABFF70911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8BE677A-A48D-4E08-9D70-C875A68A4D9F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C0588BA-174E-4EAD-9449-184F6BCFAF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8B4B0335-4EBE-4252-8D61-62B388FB3A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100478C6-253E-4B9D-8D45-E5F27865B1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0D30BE3-2F2C-4DE0-8330-47CE18AD1FA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E58132B6-9E57-418F-811F-4D1BFE94389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09907F78-B767-4F51-BB3E-8C759C4FC4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8B335A8-A805-4293-89B8-43AA7178E4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79ADB89-8B77-474F-BA43-6CE0B1742DE7}" type="slidenum">
              <a:rPr lang="en-US" altLang="en-US" sz="1200"/>
              <a:pPr eaLnBrk="1" hangingPunct="1"/>
              <a:t>8</a:t>
            </a:fld>
            <a:endParaRPr lang="en-US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C6B42F2-F1C0-4152-9C73-B84BDFC3BB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673DF97-8FFB-44D2-B275-94EBBBEBB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49BCB70A-E6EA-41A4-A4D6-938083E506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59D62FA-F093-4DAC-9706-24DCEC9BBA70}" type="slidenum">
              <a:rPr lang="en-US" altLang="en-US" sz="1200"/>
              <a:pPr eaLnBrk="1" hangingPunct="1"/>
              <a:t>9</a:t>
            </a:fld>
            <a:endParaRPr lang="en-US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40E8F73-C92D-43A1-BEB4-C20C13F80AD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72D5A6B-436F-442D-8D5E-C392CC7CED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9BD713-4A07-4761-B684-3328473A1A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368F6C6-23C8-4C7D-936B-C8B7652256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4144FB-0949-4C11-AEBD-B30A9B13E0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E34A40-CFA4-4591-8735-CE08AC1C7B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7553262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89EDAA-28A8-4924-A246-49CC73380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79098B-DCE0-4E58-9124-56B1E3868C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FE0399-1398-4191-A0E3-CA3B5B6545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A14505-523D-474D-A090-FBB98FD8F3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3281361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C354FF-61A7-4228-85DA-A74399A595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AAD98F-343C-4BD4-A550-BAFC03BE68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7986D9D-1391-4FA7-AB54-B554F18F3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E033D4-6B68-4257-8105-ED5814A5DAB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74114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EA18A6-DAED-455D-B5AF-2865FC9771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66D7EF-E15B-4351-BDBB-E327DF03AC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B4F93-5E09-4934-8A9E-E83276D07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B4D85-0983-462B-841C-CA0A2C3066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76262334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7B92A5-D650-482D-80B6-96D2EF3B71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3EBFB-A444-456E-BA63-BAEF83A4E0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4F74E8-7546-456D-A192-F3C63D682E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98598-1CD4-4D69-A167-26AC987B71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02206981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CD160B-0AAE-4ADA-808D-C5D3790224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D913C-EE6F-4C43-A771-B9719E38FD6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2E027E-89C8-4831-9E5C-EB1B6DE024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8DA2BA-884B-46CE-95BF-AECCB92EAC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5720954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5597786-5F7F-45D3-B5EA-A80F7C357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7352494-422C-4079-BA14-5942883B0D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6DE364BC-381A-42A7-822C-1CB00EC126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C886F8-7A9F-4442-B7AF-43E651E64E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39868702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84CDE8-4B9F-4EFE-9DB9-2269CCFEA5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30B76A-D84B-4126-94AE-9563128BE4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5095C8-CC0F-4036-BD89-7E34A87C8E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767711-73A5-46F9-B304-64F82F64839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3850024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E34530-9E3B-4850-A90D-7303FD3415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808366E-E8A0-45D1-A734-BECEA3841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594AD07-1F04-43F5-8A17-BBA80F7B1A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9C4FE-FE13-4A4B-8ABA-6002BA6237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6654579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82AF16-4675-411B-9171-B93A1AABEB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D4E4ED-CD72-4402-BEBF-8A462E4A48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082F079-C743-43F6-AA64-1AC203B93E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4D7F78-BED9-462C-8B9F-9AA069D924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88290028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90B248-1DFA-4CDB-B8DB-E311825830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F698E6-F967-4121-A229-843F2EEAFB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C57730-5CD6-4778-B5B2-2C965E82F3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373AA-E6CB-4CBF-AC71-FCFCAC6B7C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30126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4630E3-1A48-4F4E-9992-7CD7791761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070E065-0594-4BAE-AF06-0E90A5DB87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E790FD-69D3-4D9F-9687-73DDF87400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A169C-6D55-4FAF-B58B-020EE6E043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73919045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B86B9F9-21CB-41AA-B099-F564B85397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39D1130-A7C1-4ADB-BFEF-4EE537BCF0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3CE1E62-AC42-4A06-A694-A8D3020B46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776272-907D-43BF-B7E7-CD604F65F0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4988960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EB09B6-C41C-4781-9440-C843101712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182ABC5-9713-4AFC-B62E-DB89F23127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C53B1D-9C4E-4694-AE9A-ADA8C0571B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78894-A77E-451B-9995-12B49AF4B59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1660240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E851A1-4EAD-45C8-8906-E288AE5347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3DC4E7-2CAA-47F0-9F0E-27CCAF5BC4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41D3C0-200A-4796-A556-B70E7CCE14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8D446-345B-4721-899C-F5F12091D2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60115204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0B7F53-2B1A-4210-AE4A-CC55657A45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2317F4-8E2E-4CB0-A08D-E6C295EEF5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C942DC-A80E-467F-A7C6-0B20F7C6E5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18B7E-084B-4BED-A722-03299A813F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78873555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2A5D01-86F8-4CC6-9F7F-88438304DB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34BDEEE-B70E-4200-B334-0CC76ECB1E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53847D6-4CD0-4C3D-9958-7E02C2B6941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441A43A-72C2-4833-8F3A-DE9601CB89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E476EB4-FC33-48CC-94EE-099D83DF7E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F904147-8B8F-4B69-9C53-A9AD38F8C8CC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1D23761-777C-4D12-9397-B9D88E891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eaLnBrk="1" hangingPunct="1">
              <a:defRPr/>
            </a:pPr>
            <a:r>
              <a:rPr lang="en-GB" sz="5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Cold War 1945-1991</a:t>
            </a:r>
          </a:p>
        </p:txBody>
      </p:sp>
      <p:sp>
        <p:nvSpPr>
          <p:cNvPr id="2051" name="TextBox 5">
            <a:extLst>
              <a:ext uri="{FF2B5EF4-FFF2-40B4-BE49-F238E27FC236}">
                <a16:creationId xmlns:a16="http://schemas.microsoft.com/office/drawing/2014/main" id="{3CD66103-7B47-46BC-9E8D-870113A4944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395288" y="765175"/>
            <a:ext cx="83788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dirty="0"/>
              <a:t>Aim: How does U.S. Government Foreign Policy affect American Society?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F8B9DCF-433F-4519-BB3F-B332D0D17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205038"/>
            <a:ext cx="5810250" cy="3848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90A21DF9-BF58-4B49-B7BC-39B88B001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8625" y="1341438"/>
            <a:ext cx="3278188" cy="260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6658D2C-CA46-441C-8292-97C24ACD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4149725"/>
            <a:ext cx="2630487" cy="2132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58AC7731-D732-43A1-A002-B1C3D8D6A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508500"/>
            <a:ext cx="8893175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/>
              <a:t>War ended in a stalemate at the 38</a:t>
            </a:r>
            <a:r>
              <a:rPr lang="en-US" altLang="en-US" baseline="30000"/>
              <a:t>th</a:t>
            </a:r>
            <a:r>
              <a:rPr lang="en-US" altLang="en-US"/>
              <a:t> parallel. We still have troops on boarder to this day!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More than 54,000 American troops perished.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No peace treaty was ever signed. Technically still at war!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D86FC9E5-3643-44E6-8F7E-AD771FBC9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92696"/>
            <a:ext cx="8712968" cy="36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6821F527-84BC-4626-9923-96598BADB2D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772400" cy="6207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Korean War</a:t>
            </a:r>
            <a:endParaRPr lang="en-US" sz="4400" kern="0" dirty="0">
              <a:solidFill>
                <a:schemeClr val="tx2"/>
              </a:solidFill>
              <a:latin typeface="Aharoni" pitchFamily="2" charset="-79"/>
              <a:ea typeface="+mj-ea"/>
              <a:cs typeface="Aharoni" pitchFamily="2" charset="-79"/>
            </a:endParaRP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3DC24D6-DB22-4263-ACE9-753841D34D8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0"/>
            <a:ext cx="7772400" cy="6207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kern="0" dirty="0">
                <a:solidFill>
                  <a:schemeClr val="tx2"/>
                </a:solidFill>
                <a:latin typeface="Aharoni" pitchFamily="2" charset="-79"/>
                <a:ea typeface="+mj-ea"/>
                <a:cs typeface="Aharoni" pitchFamily="2" charset="-79"/>
              </a:rPr>
              <a:t>Korean War &amp; Today</a:t>
            </a:r>
          </a:p>
        </p:txBody>
      </p:sp>
      <p:sp>
        <p:nvSpPr>
          <p:cNvPr id="12291" name="TextBox 2">
            <a:extLst>
              <a:ext uri="{FF2B5EF4-FFF2-40B4-BE49-F238E27FC236}">
                <a16:creationId xmlns:a16="http://schemas.microsoft.com/office/drawing/2014/main" id="{1F5E6CF2-495E-402C-B38E-67A77E0E0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765175"/>
            <a:ext cx="5113337" cy="680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b="1"/>
              <a:t>Results/Effects: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Cease Fire – Still no peace </a:t>
            </a:r>
            <a:br>
              <a:rPr lang="en-US" altLang="en-US"/>
            </a:br>
            <a:r>
              <a:rPr lang="en-US" altLang="en-US"/>
              <a:t>   treaty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U.S. still has troops on </a:t>
            </a:r>
            <a:br>
              <a:rPr lang="en-US" altLang="en-US"/>
            </a:br>
            <a:r>
              <a:rPr lang="en-US" altLang="en-US"/>
              <a:t>   border (38</a:t>
            </a:r>
            <a:r>
              <a:rPr lang="en-US" altLang="en-US" baseline="30000"/>
              <a:t>th</a:t>
            </a:r>
            <a:r>
              <a:rPr lang="en-US" altLang="en-US"/>
              <a:t> parallel)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1</a:t>
            </a:r>
            <a:r>
              <a:rPr lang="en-US" altLang="en-US" baseline="30000"/>
              <a:t>st</a:t>
            </a:r>
            <a:r>
              <a:rPr lang="en-US" altLang="en-US"/>
              <a:t> use of Jet aircraft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1</a:t>
            </a:r>
            <a:r>
              <a:rPr lang="en-US" altLang="en-US" baseline="30000"/>
              <a:t>st</a:t>
            </a:r>
            <a:r>
              <a:rPr lang="en-US" altLang="en-US"/>
              <a:t> test of Truman Doctrine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US Gov’t allowed migration </a:t>
            </a:r>
            <a:br>
              <a:rPr lang="en-US" altLang="en-US"/>
            </a:br>
            <a:r>
              <a:rPr lang="en-US" altLang="en-US"/>
              <a:t>  of Koreans (1952 – Race eliminated as </a:t>
            </a:r>
            <a:br>
              <a:rPr lang="en-US" altLang="en-US"/>
            </a:br>
            <a:r>
              <a:rPr lang="en-US" altLang="en-US"/>
              <a:t>  a factor to immigration).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100,000 African American soldiers</a:t>
            </a:r>
            <a:br>
              <a:rPr lang="en-US" altLang="en-US"/>
            </a:br>
            <a:r>
              <a:rPr lang="en-US" altLang="en-US"/>
              <a:t>   in non-segregated army.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South Korea founded in 1948 as </a:t>
            </a:r>
            <a:br>
              <a:rPr lang="en-US" altLang="en-US"/>
            </a:br>
            <a:r>
              <a:rPr lang="en-US" altLang="en-US"/>
              <a:t>  Republic of South Korea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 13</a:t>
            </a:r>
            <a:r>
              <a:rPr lang="en-US" altLang="en-US" baseline="30000"/>
              <a:t>th</a:t>
            </a:r>
            <a:r>
              <a:rPr lang="en-US" altLang="en-US"/>
              <a:t> largest economy in the world </a:t>
            </a:r>
            <a:br>
              <a:rPr lang="en-US" altLang="en-US"/>
            </a:br>
            <a:r>
              <a:rPr lang="en-US" altLang="en-US"/>
              <a:t>  (Capitalism)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3048DAA1-F374-4914-ADCC-1CC45B8FE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765175"/>
            <a:ext cx="4716462" cy="2781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CD5D4838-F89A-4B6D-A651-2C247957F4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9687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ADA8CAD1-42AF-4FE2-A8DF-AD3A23DD9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4033837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8282CE7-F649-4186-9F74-76A960932F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11500">
                <a:latin typeface="Chiller" panose="04020404031007020602" pitchFamily="82" charset="0"/>
              </a:rPr>
              <a:t>Cold War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1D639F7-8089-47CE-B38E-577D4124E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772400" cy="1590675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</a:rPr>
              <a:t>The Cold War was a time after WWII when the USA and the Soviet Union were rivals for world influence</a:t>
            </a:r>
            <a:r>
              <a:rPr lang="en-US" altLang="en-US" dirty="0"/>
              <a:t>.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A1D17E6C-185F-4E0C-9081-CCEB924C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141663"/>
            <a:ext cx="4967288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9F7A3A6A-8445-483C-BE50-D3407D0911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United Nations</a:t>
            </a:r>
          </a:p>
        </p:txBody>
      </p:sp>
      <p:sp>
        <p:nvSpPr>
          <p:cNvPr id="4099" name="Rectangle 7">
            <a:extLst>
              <a:ext uri="{FF2B5EF4-FFF2-40B4-BE49-F238E27FC236}">
                <a16:creationId xmlns:a16="http://schemas.microsoft.com/office/drawing/2014/main" id="{8DF92330-C2EB-4451-9A02-7AE432BB124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492500" y="981075"/>
            <a:ext cx="5651500" cy="1655763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3600">
                <a:solidFill>
                  <a:srgbClr val="FF0000"/>
                </a:solidFill>
              </a:rPr>
              <a:t>International Organization where countries try to find peaceful solutions</a:t>
            </a:r>
          </a:p>
        </p:txBody>
      </p:sp>
      <p:pic>
        <p:nvPicPr>
          <p:cNvPr id="32773" name="Picture 4" descr="un50-003">
            <a:extLst>
              <a:ext uri="{FF2B5EF4-FFF2-40B4-BE49-F238E27FC236}">
                <a16:creationId xmlns:a16="http://schemas.microsoft.com/office/drawing/2014/main" id="{7A457739-36EA-4680-A95B-08C14B78B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3663950" cy="49545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2ECC8B-1367-4A25-BB66-B5F80AD8EB0A}"/>
              </a:ext>
            </a:extLst>
          </p:cNvPr>
          <p:cNvSpPr txBox="1"/>
          <p:nvPr/>
        </p:nvSpPr>
        <p:spPr>
          <a:xfrm>
            <a:off x="3924300" y="6165850"/>
            <a:ext cx="4392613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Based in New York City!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id="{0A39C33F-54E4-496A-A7AA-A1F672B2B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781300"/>
            <a:ext cx="3246437" cy="331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41AD8FD2-4D91-4C68-8C9D-60F13965B9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United Nations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C9FEF48-407A-4E70-BD00-1F0C08ACF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497888" cy="4322763"/>
          </a:xfrm>
        </p:spPr>
        <p:txBody>
          <a:bodyPr/>
          <a:lstStyle/>
          <a:p>
            <a:pPr eaLnBrk="1" hangingPunct="1"/>
            <a:r>
              <a:rPr lang="en-US" altLang="en-US"/>
              <a:t>It has </a:t>
            </a:r>
            <a:r>
              <a:rPr lang="en-US" altLang="en-US">
                <a:solidFill>
                  <a:srgbClr val="FF0000"/>
                </a:solidFill>
              </a:rPr>
              <a:t>no army </a:t>
            </a:r>
            <a:r>
              <a:rPr lang="en-US" altLang="en-US"/>
              <a:t>but </a:t>
            </a:r>
            <a:r>
              <a:rPr lang="en-US" altLang="en-US">
                <a:solidFill>
                  <a:srgbClr val="FF0000"/>
                </a:solidFill>
              </a:rPr>
              <a:t>uses troops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from other countries.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193 countries </a:t>
            </a:r>
            <a:r>
              <a:rPr lang="en-US" altLang="en-US"/>
              <a:t>(2012)</a:t>
            </a:r>
          </a:p>
          <a:p>
            <a:pPr eaLnBrk="1" hangingPunct="1"/>
            <a:r>
              <a:rPr lang="en-US" altLang="en-US"/>
              <a:t>Except Vatican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Secretary-General</a:t>
            </a:r>
            <a:r>
              <a:rPr lang="en-US" altLang="en-US"/>
              <a:t> which has </a:t>
            </a:r>
            <a:br>
              <a:rPr lang="en-US" altLang="en-US"/>
            </a:br>
            <a:r>
              <a:rPr lang="en-US" altLang="en-US"/>
              <a:t>been held by </a:t>
            </a:r>
            <a:r>
              <a:rPr lang="en-US" altLang="en-US">
                <a:solidFill>
                  <a:srgbClr val="FF0000"/>
                </a:solidFill>
              </a:rPr>
              <a:t>Ban Ki-moon of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South Korea since 2007</a:t>
            </a:r>
            <a:r>
              <a:rPr lang="en-US" altLang="en-US"/>
              <a:t>.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5 Permanent Member Security </a:t>
            </a:r>
            <a:br>
              <a:rPr lang="en-US" altLang="en-US">
                <a:solidFill>
                  <a:srgbClr val="FF0000"/>
                </a:solidFill>
              </a:rPr>
            </a:br>
            <a:r>
              <a:rPr lang="en-US" altLang="en-US">
                <a:solidFill>
                  <a:srgbClr val="FF0000"/>
                </a:solidFill>
              </a:rPr>
              <a:t>Council (US, UK, Russia, China, France)</a:t>
            </a:r>
          </a:p>
          <a:p>
            <a:pPr eaLnBrk="1" hangingPunct="1"/>
            <a:r>
              <a:rPr lang="en-US" altLang="en-US">
                <a:solidFill>
                  <a:srgbClr val="FF0000"/>
                </a:solidFill>
              </a:rPr>
              <a:t>Uses Economic &amp; Diplomatic pressure as tool</a:t>
            </a:r>
          </a:p>
        </p:txBody>
      </p:sp>
      <p:pic>
        <p:nvPicPr>
          <p:cNvPr id="5124" name="Picture 4" descr="United%20nations%20headquater">
            <a:extLst>
              <a:ext uri="{FF2B5EF4-FFF2-40B4-BE49-F238E27FC236}">
                <a16:creationId xmlns:a16="http://schemas.microsoft.com/office/drawing/2014/main" id="{FF25FD94-097C-4F53-AA05-801FC8EF8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420938"/>
            <a:ext cx="2703512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>
            <a:extLst>
              <a:ext uri="{FF2B5EF4-FFF2-40B4-BE49-F238E27FC236}">
                <a16:creationId xmlns:a16="http://schemas.microsoft.com/office/drawing/2014/main" id="{139F7A0E-4679-4722-A1EA-4250CC55E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476250"/>
            <a:ext cx="20939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5908B1E-67A6-4DBB-B22A-E3D0A80124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7772400" cy="981075"/>
          </a:xfrm>
        </p:spPr>
        <p:txBody>
          <a:bodyPr/>
          <a:lstStyle/>
          <a:p>
            <a:pPr eaLnBrk="1" hangingPunct="1"/>
            <a:r>
              <a:rPr lang="en-GB" altLang="en-US" b="1">
                <a:latin typeface="Comic Sans MS" panose="030F0702030302020204" pitchFamily="66" charset="0"/>
              </a:rPr>
              <a:t>Truman Doctrine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3341476-A91B-429E-9847-8FED4B5ADA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132138" y="981075"/>
            <a:ext cx="5543550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The </a:t>
            </a: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Truman Doctrine</a:t>
            </a:r>
            <a:r>
              <a:rPr lang="en-GB" altLang="en-US">
                <a:latin typeface="Comic Sans MS" panose="030F0702030302020204" pitchFamily="66" charset="0"/>
              </a:rPr>
              <a:t> in March 1947 promised that the USA </a:t>
            </a:r>
            <a:r>
              <a:rPr lang="en-GB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“would support free peoples who are resisting” communism</a:t>
            </a:r>
            <a:r>
              <a:rPr lang="en-GB" altLang="en-US">
                <a:latin typeface="Comic Sans MS" panose="030F0702030302020204" pitchFamily="66" charset="0"/>
              </a:rPr>
              <a:t>. </a:t>
            </a:r>
          </a:p>
          <a:p>
            <a:pPr eaLnBrk="1" hangingPunct="1">
              <a:buFontTx/>
              <a:buNone/>
            </a:pPr>
            <a:endParaRPr lang="en-GB" altLang="en-US">
              <a:latin typeface="Comic Sans MS" panose="030F0702030302020204" pitchFamily="66" charset="0"/>
            </a:endParaRPr>
          </a:p>
          <a:p>
            <a:pPr eaLnBrk="1" hangingPunct="1">
              <a:buFontTx/>
              <a:buNone/>
            </a:pPr>
            <a:r>
              <a:rPr lang="en-GB" altLang="en-US">
                <a:latin typeface="Comic Sans MS" panose="030F0702030302020204" pitchFamily="66" charset="0"/>
              </a:rPr>
              <a:t>This led to 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containment </a:t>
            </a:r>
            <a:r>
              <a:rPr lang="en-GB" altLang="en-US">
                <a:latin typeface="Comic Sans MS" panose="030F0702030302020204" pitchFamily="66" charset="0"/>
              </a:rPr>
              <a:t>– </a:t>
            </a:r>
            <a:r>
              <a:rPr lang="en-GB" altLang="en-US">
                <a:solidFill>
                  <a:srgbClr val="FF0000"/>
                </a:solidFill>
                <a:latin typeface="Comic Sans MS" panose="030F0702030302020204" pitchFamily="66" charset="0"/>
              </a:rPr>
              <a:t>policy of containing communism where it is.</a:t>
            </a:r>
          </a:p>
        </p:txBody>
      </p:sp>
      <p:pic>
        <p:nvPicPr>
          <p:cNvPr id="6148" name="Picture 4" descr="24734">
            <a:extLst>
              <a:ext uri="{FF2B5EF4-FFF2-40B4-BE49-F238E27FC236}">
                <a16:creationId xmlns:a16="http://schemas.microsoft.com/office/drawing/2014/main" id="{F99986F4-6860-4A4C-B265-BBB84EC52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060575"/>
            <a:ext cx="2657475" cy="33321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utoUpdateAnimBg="0"/>
      <p:bldP spid="1843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9C40D3F-1144-4414-99AC-954003F6B2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Domino Theory</a:t>
            </a: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9BB84170-F78A-425F-9E41-C326F9DB1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708275"/>
            <a:ext cx="8531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Communism spreads like a disease</a:t>
            </a:r>
          </a:p>
        </p:txBody>
      </p:sp>
      <p:pic>
        <p:nvPicPr>
          <p:cNvPr id="7172" name="Picture 5">
            <a:extLst>
              <a:ext uri="{FF2B5EF4-FFF2-40B4-BE49-F238E27FC236}">
                <a16:creationId xmlns:a16="http://schemas.microsoft.com/office/drawing/2014/main" id="{0A04539A-C22B-49D5-BAF0-EF934E44F4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52513"/>
            <a:ext cx="8486775" cy="1584325"/>
          </a:xfrm>
          <a:noFill/>
        </p:spPr>
      </p:pic>
      <p:pic>
        <p:nvPicPr>
          <p:cNvPr id="7173" name="Picture 6">
            <a:extLst>
              <a:ext uri="{FF2B5EF4-FFF2-40B4-BE49-F238E27FC236}">
                <a16:creationId xmlns:a16="http://schemas.microsoft.com/office/drawing/2014/main" id="{34C01620-E4EA-4085-ADFD-AAAA6B2B1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429000"/>
            <a:ext cx="5832475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1C5CD2C-AE78-410C-B187-5A99ABDF34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2400" cy="765175"/>
          </a:xfrm>
        </p:spPr>
        <p:txBody>
          <a:bodyPr/>
          <a:lstStyle/>
          <a:p>
            <a:pPr eaLnBrk="1" hangingPunct="1"/>
            <a:r>
              <a:rPr lang="en-US" altLang="en-US" b="1"/>
              <a:t>Korean Peninsula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BCBE2FF-CF19-4E1E-B0A5-FB329979A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3814763" cy="4114800"/>
          </a:xfrm>
        </p:spPr>
        <p:txBody>
          <a:bodyPr/>
          <a:lstStyle/>
          <a:p>
            <a:pPr indent="0" eaLnBrk="1" hangingPunct="1">
              <a:buFontTx/>
              <a:buNone/>
            </a:pPr>
            <a:r>
              <a:rPr lang="en-US" altLang="en-US" sz="4000"/>
              <a:t>USA tried to </a:t>
            </a:r>
            <a:r>
              <a:rPr lang="en-US" altLang="en-US" sz="4000">
                <a:solidFill>
                  <a:srgbClr val="FF0000"/>
                </a:solidFill>
              </a:rPr>
              <a:t>contain</a:t>
            </a:r>
            <a:r>
              <a:rPr lang="en-US" altLang="en-US" sz="4000"/>
              <a:t> </a:t>
            </a:r>
            <a:r>
              <a:rPr lang="en-US" altLang="en-US" sz="4000">
                <a:solidFill>
                  <a:srgbClr val="FF0000"/>
                </a:solidFill>
              </a:rPr>
              <a:t>communism.</a:t>
            </a:r>
            <a:r>
              <a:rPr lang="en-US" altLang="en-US" sz="4000"/>
              <a:t> Communist troops fought armies trained and funded by the USA.</a:t>
            </a:r>
          </a:p>
        </p:txBody>
      </p:sp>
      <p:pic>
        <p:nvPicPr>
          <p:cNvPr id="28677" name="Picture 5">
            <a:extLst>
              <a:ext uri="{FF2B5EF4-FFF2-40B4-BE49-F238E27FC236}">
                <a16:creationId xmlns:a16="http://schemas.microsoft.com/office/drawing/2014/main" id="{CC0FD65B-56F5-4638-A463-37CA1262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1052513"/>
            <a:ext cx="4608513" cy="4945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7D2C58-E737-4CC3-A78D-26F832242787}"/>
              </a:ext>
            </a:extLst>
          </p:cNvPr>
          <p:cNvSpPr/>
          <p:nvPr/>
        </p:nvSpPr>
        <p:spPr>
          <a:xfrm>
            <a:off x="4356100" y="2060575"/>
            <a:ext cx="1655763" cy="1728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D68EF624-CA41-4DC8-B332-E07A866F03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3525838" cy="5915025"/>
          </a:xfrm>
        </p:spPr>
        <p:txBody>
          <a:bodyPr/>
          <a:lstStyle/>
          <a:p>
            <a:pPr eaLnBrk="1" hangingPunct="1"/>
            <a:r>
              <a:rPr lang="en-US" altLang="en-US"/>
              <a:t>Communists invaded from the north.  China sent a million troops to help the reds (Communists).</a:t>
            </a:r>
          </a:p>
        </p:txBody>
      </p:sp>
      <p:pic>
        <p:nvPicPr>
          <p:cNvPr id="9219" name="Picture 10" descr="map53">
            <a:extLst>
              <a:ext uri="{FF2B5EF4-FFF2-40B4-BE49-F238E27FC236}">
                <a16:creationId xmlns:a16="http://schemas.microsoft.com/office/drawing/2014/main" id="{54C2ED7A-6D07-4B07-834C-ED4BAD634ADB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3"/>
          <a:stretch>
            <a:fillRect/>
          </a:stretch>
        </p:blipFill>
        <p:spPr>
          <a:xfrm>
            <a:off x="4427538" y="0"/>
            <a:ext cx="5067300" cy="7173913"/>
          </a:xfrm>
          <a:noFill/>
        </p:spPr>
      </p:pic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24CCB8C-3E8C-4A56-B95E-A7C055329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20713"/>
          </a:xfrm>
        </p:spPr>
        <p:txBody>
          <a:bodyPr/>
          <a:lstStyle/>
          <a:p>
            <a:pPr eaLnBrk="1" hangingPunct="1"/>
            <a:r>
              <a:rPr lang="en-US" altLang="en-US">
                <a:latin typeface="Aharoni" pitchFamily="2" charset="0"/>
                <a:cs typeface="Aharoni" pitchFamily="2" charset="0"/>
              </a:rPr>
              <a:t>Korean War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C9FA375-65DF-4956-BE30-0EFDAA941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67175" y="692150"/>
            <a:ext cx="4789488" cy="48275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After the failure of the promise of Korean independence by the Allied nations, on June 25, 1950, communist North Korean troops invaded South Korea.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Poorly armed, the South Koreans were no match for the North.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</a:t>
            </a:r>
            <a:r>
              <a:rPr lang="en-US" altLang="en-US" sz="2400">
                <a:solidFill>
                  <a:srgbClr val="FF0000"/>
                </a:solidFill>
              </a:rPr>
              <a:t>United Nations</a:t>
            </a:r>
            <a:r>
              <a:rPr lang="en-US" altLang="en-US" sz="2400"/>
              <a:t> ordered North Korea to withdraw its troops. General MacArthur was appointed to command all UN troops in Korea.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MacArthur was in command and due to a letter written against the President’s limited-war strategy toward Korea, he was removed from post in April 1951. </a:t>
            </a:r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F772FA33-B5F8-41DF-B6B0-8AAE469E5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836712"/>
            <a:ext cx="3798107" cy="25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>
            <a:extLst>
              <a:ext uri="{FF2B5EF4-FFF2-40B4-BE49-F238E27FC236}">
                <a16:creationId xmlns:a16="http://schemas.microsoft.com/office/drawing/2014/main" id="{57D0A2C9-4998-4E13-B465-A78ADB644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500438"/>
            <a:ext cx="295275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</TotalTime>
  <Words>447</Words>
  <Application>Microsoft Office PowerPoint</Application>
  <PresentationFormat>On-screen Show (4:3)</PresentationFormat>
  <Paragraphs>53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Times New Roman</vt:lpstr>
      <vt:lpstr>Arial</vt:lpstr>
      <vt:lpstr>Comic Sans MS</vt:lpstr>
      <vt:lpstr>Chiller</vt:lpstr>
      <vt:lpstr>Aharoni</vt:lpstr>
      <vt:lpstr>Default Design</vt:lpstr>
      <vt:lpstr>The Cold War 1945-1991</vt:lpstr>
      <vt:lpstr>Cold War</vt:lpstr>
      <vt:lpstr>United Nations</vt:lpstr>
      <vt:lpstr>United Nations</vt:lpstr>
      <vt:lpstr>Truman Doctrine</vt:lpstr>
      <vt:lpstr>Domino Theory</vt:lpstr>
      <vt:lpstr>Korean Peninsula</vt:lpstr>
      <vt:lpstr>Communists invaded from the north.  China sent a million troops to help the reds (Communists).</vt:lpstr>
      <vt:lpstr>Korean War</vt:lpstr>
      <vt:lpstr>PowerPoint Presentation</vt:lpstr>
      <vt:lpstr>PowerPoint Presentation</vt:lpstr>
    </vt:vector>
  </TitlesOfParts>
  <Company>William Howard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Cold War begins 1945 -1948</dc:title>
  <dc:creator>DCrowe</dc:creator>
  <cp:lastModifiedBy>Alexander Ott</cp:lastModifiedBy>
  <cp:revision>81</cp:revision>
  <dcterms:created xsi:type="dcterms:W3CDTF">2001-10-16T17:44:47Z</dcterms:created>
  <dcterms:modified xsi:type="dcterms:W3CDTF">2020-04-14T17:38:14Z</dcterms:modified>
</cp:coreProperties>
</file>