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sldIdLst>
    <p:sldId id="257" r:id="rId2"/>
    <p:sldId id="342" r:id="rId3"/>
    <p:sldId id="256" r:id="rId4"/>
    <p:sldId id="338" r:id="rId5"/>
    <p:sldId id="266" r:id="rId6"/>
    <p:sldId id="269" r:id="rId7"/>
    <p:sldId id="267" r:id="rId8"/>
    <p:sldId id="272" r:id="rId9"/>
    <p:sldId id="340" r:id="rId10"/>
    <p:sldId id="280" r:id="rId11"/>
    <p:sldId id="307" r:id="rId12"/>
    <p:sldId id="339" r:id="rId13"/>
    <p:sldId id="276" r:id="rId14"/>
    <p:sldId id="281" r:id="rId15"/>
    <p:sldId id="302" r:id="rId16"/>
    <p:sldId id="351" r:id="rId17"/>
    <p:sldId id="305" r:id="rId18"/>
    <p:sldId id="303" r:id="rId19"/>
    <p:sldId id="35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750" autoAdjust="0"/>
  </p:normalViewPr>
  <p:slideViewPr>
    <p:cSldViewPr>
      <p:cViewPr>
        <p:scale>
          <a:sx n="75" d="100"/>
          <a:sy n="75" d="100"/>
        </p:scale>
        <p:origin x="-93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A0A27A3-1DA6-463E-AB12-CE53B6180A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Hierarchy" TargetMode="External"/><Relationship Id="rId13" Type="http://schemas.openxmlformats.org/officeDocument/2006/relationships/hyperlink" Target="http://en.wikipedia.org/wiki/Government" TargetMode="External"/><Relationship Id="rId18" Type="http://schemas.openxmlformats.org/officeDocument/2006/relationships/hyperlink" Target="http://en.wikipedia.org/wiki/Exchange" TargetMode="External"/><Relationship Id="rId3" Type="http://schemas.openxmlformats.org/officeDocument/2006/relationships/hyperlink" Target="http://en.wikipedia.org/wiki/Agriculture" TargetMode="External"/><Relationship Id="rId21" Type="http://schemas.openxmlformats.org/officeDocument/2006/relationships/hyperlink" Target="http://en.wikipedia.org/wiki/Technology" TargetMode="External"/><Relationship Id="rId7" Type="http://schemas.openxmlformats.org/officeDocument/2006/relationships/hyperlink" Target="http://en.wikipedia.org/wiki/City" TargetMode="External"/><Relationship Id="rId12" Type="http://schemas.openxmlformats.org/officeDocument/2006/relationships/hyperlink" Target="http://en.wikipedia.org/wiki/State" TargetMode="External"/><Relationship Id="rId17" Type="http://schemas.openxmlformats.org/officeDocument/2006/relationships/hyperlink" Target="http://en.wikipedia.org/wiki/Economic" TargetMode="External"/><Relationship Id="rId2" Type="http://schemas.openxmlformats.org/officeDocument/2006/relationships/slide" Target="../slides/slide1.xml"/><Relationship Id="rId16" Type="http://schemas.openxmlformats.org/officeDocument/2006/relationships/hyperlink" Target="http://en.wikipedia.org/wiki/Education" TargetMode="External"/><Relationship Id="rId20" Type="http://schemas.openxmlformats.org/officeDocument/2006/relationships/hyperlink" Target="http://en.wikipedia.org/wiki/Market" TargetMode="External"/><Relationship Id="rId1" Type="http://schemas.openxmlformats.org/officeDocument/2006/relationships/notesMaster" Target="../notesMasters/notesMaster1.xml"/><Relationship Id="rId6" Type="http://schemas.openxmlformats.org/officeDocument/2006/relationships/hyperlink" Target="http://en.wikipedia.org/wiki/Trade" TargetMode="External"/><Relationship Id="rId11" Type="http://schemas.openxmlformats.org/officeDocument/2006/relationships/hyperlink" Target="http://en.wikipedia.org/wiki/Clan" TargetMode="External"/><Relationship Id="rId24" Type="http://schemas.openxmlformats.org/officeDocument/2006/relationships/hyperlink" Target="http://en.wikipedia.org/wiki/Writing" TargetMode="External"/><Relationship Id="rId5" Type="http://schemas.openxmlformats.org/officeDocument/2006/relationships/hyperlink" Target="http://en.wikipedia.org/wiki/Irrigation" TargetMode="External"/><Relationship Id="rId15" Type="http://schemas.openxmlformats.org/officeDocument/2006/relationships/hyperlink" Target="http://en.wikipedia.org/wiki/Religion" TargetMode="External"/><Relationship Id="rId23" Type="http://schemas.openxmlformats.org/officeDocument/2006/relationships/hyperlink" Target="http://en.wikipedia.org/wiki/Arts" TargetMode="External"/><Relationship Id="rId10" Type="http://schemas.openxmlformats.org/officeDocument/2006/relationships/hyperlink" Target="http://en.wikipedia.org/wiki/Chieftain" TargetMode="External"/><Relationship Id="rId19" Type="http://schemas.openxmlformats.org/officeDocument/2006/relationships/hyperlink" Target="http://en.wikipedia.org/wiki/Money" TargetMode="External"/><Relationship Id="rId4" Type="http://schemas.openxmlformats.org/officeDocument/2006/relationships/hyperlink" Target="http://en.wikipedia.org/wiki/Crop_rotation" TargetMode="External"/><Relationship Id="rId9" Type="http://schemas.openxmlformats.org/officeDocument/2006/relationships/hyperlink" Target="http://en.wikipedia.org/wiki/Chiefdom" TargetMode="External"/><Relationship Id="rId14" Type="http://schemas.openxmlformats.org/officeDocument/2006/relationships/hyperlink" Target="http://en.wikipedia.org/wiki/Bureaucracy" TargetMode="External"/><Relationship Id="rId22" Type="http://schemas.openxmlformats.org/officeDocument/2006/relationships/hyperlink" Target="http://en.wikipedia.org/wiki/Metallurg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8B7449-7677-4121-ADC3-23CA7B8DFD57}" type="slidenum">
              <a:rPr lang="en-US" smtClean="0"/>
              <a:pPr/>
              <a:t>1</a:t>
            </a:fld>
            <a:endParaRPr lang="en-US" dirty="0" smtClean="0"/>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a:ln/>
        </p:spPr>
        <p:txBody>
          <a:bodyPr/>
          <a:lstStyle/>
          <a:p>
            <a:pPr eaLnBrk="1" hangingPunct="1"/>
            <a:r>
              <a:rPr lang="en-US" sz="1000" dirty="0" smtClean="0"/>
              <a:t>Intensive </a:t>
            </a:r>
            <a:r>
              <a:rPr lang="en-US" sz="1000" dirty="0" smtClean="0">
                <a:hlinkClick r:id="rId3" tooltip="Agriculture"/>
              </a:rPr>
              <a:t>agricultural</a:t>
            </a:r>
            <a:r>
              <a:rPr lang="en-US" sz="1000" dirty="0" smtClean="0"/>
              <a:t> techniques, such as the use of animal power, </a:t>
            </a:r>
            <a:r>
              <a:rPr lang="en-US" sz="1000" dirty="0" smtClean="0">
                <a:hlinkClick r:id="rId4" tooltip="Crop rotation"/>
              </a:rPr>
              <a:t>crop rotation</a:t>
            </a:r>
            <a:r>
              <a:rPr lang="en-US" sz="1000" dirty="0" smtClean="0"/>
              <a:t>, and </a:t>
            </a:r>
            <a:r>
              <a:rPr lang="en-US" sz="1000" dirty="0" smtClean="0">
                <a:hlinkClick r:id="rId5" tooltip="Irrigation"/>
              </a:rPr>
              <a:t>irrigation</a:t>
            </a:r>
            <a:r>
              <a:rPr lang="en-US" sz="1000" dirty="0" smtClean="0"/>
              <a:t>. This enables farmers to produce a surplus of food that will not be needed for their own subsistence. </a:t>
            </a:r>
          </a:p>
          <a:p>
            <a:pPr eaLnBrk="1" hangingPunct="1"/>
            <a:r>
              <a:rPr lang="en-US" sz="1000" dirty="0" smtClean="0"/>
              <a:t>A significant portion of the population that does not devote most of its time to producing food. They can go into other occupations and </a:t>
            </a:r>
            <a:r>
              <a:rPr lang="en-US" sz="1000" dirty="0" smtClean="0">
                <a:hlinkClick r:id="rId6" tooltip="Trade"/>
              </a:rPr>
              <a:t>trade</a:t>
            </a:r>
            <a:r>
              <a:rPr lang="en-US" sz="1000" dirty="0" smtClean="0"/>
              <a:t> for the food they need. This is called "specialization of labor." It is possible because of the food surplus described above. </a:t>
            </a:r>
          </a:p>
          <a:p>
            <a:pPr eaLnBrk="1" hangingPunct="1"/>
            <a:r>
              <a:rPr lang="en-US" sz="1000" dirty="0" smtClean="0"/>
              <a:t>The gathering of these non-food producers into permanent settlements, called </a:t>
            </a:r>
            <a:r>
              <a:rPr lang="en-US" sz="1000" dirty="0" smtClean="0">
                <a:hlinkClick r:id="rId7" tooltip="City"/>
              </a:rPr>
              <a:t>cities</a:t>
            </a:r>
            <a:r>
              <a:rPr lang="en-US" sz="1000" dirty="0" smtClean="0"/>
              <a:t>. </a:t>
            </a:r>
          </a:p>
          <a:p>
            <a:pPr eaLnBrk="1" hangingPunct="1"/>
            <a:r>
              <a:rPr lang="en-US" sz="1000" dirty="0" smtClean="0"/>
              <a:t>A social </a:t>
            </a:r>
            <a:r>
              <a:rPr lang="en-US" sz="1000" dirty="0" smtClean="0">
                <a:hlinkClick r:id="rId8" tooltip="Hierarchy"/>
              </a:rPr>
              <a:t>hierarchy</a:t>
            </a:r>
            <a:r>
              <a:rPr lang="en-US" sz="1000" dirty="0" smtClean="0"/>
              <a:t>. This can be a </a:t>
            </a:r>
            <a:r>
              <a:rPr lang="en-US" sz="1000" dirty="0" smtClean="0">
                <a:hlinkClick r:id="rId9" tooltip="Chiefdom"/>
              </a:rPr>
              <a:t>chiefdom</a:t>
            </a:r>
            <a:r>
              <a:rPr lang="en-US" sz="1000" dirty="0" smtClean="0"/>
              <a:t>, in which the </a:t>
            </a:r>
            <a:r>
              <a:rPr lang="en-US" sz="1000" dirty="0" smtClean="0">
                <a:hlinkClick r:id="rId10" tooltip="Chieftain"/>
              </a:rPr>
              <a:t>chieftain</a:t>
            </a:r>
            <a:r>
              <a:rPr lang="en-US" sz="1000" dirty="0" smtClean="0"/>
              <a:t> of one noble family or </a:t>
            </a:r>
            <a:r>
              <a:rPr lang="en-US" sz="1000" dirty="0" smtClean="0">
                <a:hlinkClick r:id="rId11" tooltip="Clan"/>
              </a:rPr>
              <a:t>clan</a:t>
            </a:r>
            <a:r>
              <a:rPr lang="en-US" sz="1000" dirty="0" smtClean="0"/>
              <a:t> rules the people; or a </a:t>
            </a:r>
            <a:r>
              <a:rPr lang="en-US" sz="1000" dirty="0" smtClean="0">
                <a:hlinkClick r:id="rId12" tooltip="State"/>
              </a:rPr>
              <a:t>state</a:t>
            </a:r>
            <a:r>
              <a:rPr lang="en-US" sz="1000" dirty="0" smtClean="0"/>
              <a:t> society, in which the ruling class is supported by a </a:t>
            </a:r>
            <a:r>
              <a:rPr lang="en-US" sz="1000" dirty="0" smtClean="0">
                <a:hlinkClick r:id="rId13" tooltip="Government"/>
              </a:rPr>
              <a:t>government</a:t>
            </a:r>
            <a:r>
              <a:rPr lang="en-US" sz="1000" dirty="0" smtClean="0"/>
              <a:t> or </a:t>
            </a:r>
            <a:r>
              <a:rPr lang="en-US" sz="1000" dirty="0" smtClean="0">
                <a:hlinkClick r:id="rId14" tooltip="Bureaucracy"/>
              </a:rPr>
              <a:t>bureaucracy</a:t>
            </a:r>
            <a:r>
              <a:rPr lang="en-US" sz="1000" dirty="0" smtClean="0"/>
              <a:t>. Political power is concentrated in the cities. </a:t>
            </a:r>
          </a:p>
          <a:p>
            <a:pPr eaLnBrk="1" hangingPunct="1"/>
            <a:r>
              <a:rPr lang="en-US" sz="1000" dirty="0" smtClean="0"/>
              <a:t>The establishment of complex, formal social institutions such as organized </a:t>
            </a:r>
            <a:r>
              <a:rPr lang="en-US" sz="1000" dirty="0" smtClean="0">
                <a:hlinkClick r:id="rId15" tooltip="Religion"/>
              </a:rPr>
              <a:t>religion</a:t>
            </a:r>
            <a:r>
              <a:rPr lang="en-US" sz="1000" dirty="0" smtClean="0"/>
              <a:t> and </a:t>
            </a:r>
            <a:r>
              <a:rPr lang="en-US" sz="1000" dirty="0" smtClean="0">
                <a:hlinkClick r:id="rId16" tooltip="Education"/>
              </a:rPr>
              <a:t>education</a:t>
            </a:r>
            <a:r>
              <a:rPr lang="en-US" sz="1000" dirty="0" smtClean="0"/>
              <a:t>, as opposed to the less formal traditions of other societies. </a:t>
            </a:r>
          </a:p>
          <a:p>
            <a:pPr eaLnBrk="1" hangingPunct="1"/>
            <a:r>
              <a:rPr lang="en-US" sz="1000" dirty="0" smtClean="0"/>
              <a:t>Development of complex forms of </a:t>
            </a:r>
            <a:r>
              <a:rPr lang="en-US" sz="1000" dirty="0" smtClean="0">
                <a:hlinkClick r:id="rId17" tooltip="Economic"/>
              </a:rPr>
              <a:t>economic</a:t>
            </a:r>
            <a:r>
              <a:rPr lang="en-US" sz="1000" dirty="0" smtClean="0"/>
              <a:t> </a:t>
            </a:r>
            <a:r>
              <a:rPr lang="en-US" sz="1000" dirty="0" smtClean="0">
                <a:hlinkClick r:id="rId18" tooltip="Exchange"/>
              </a:rPr>
              <a:t>exchange</a:t>
            </a:r>
            <a:r>
              <a:rPr lang="en-US" sz="1000" dirty="0" smtClean="0"/>
              <a:t>. This includes the expansion of trade and may lead to the creation of </a:t>
            </a:r>
            <a:r>
              <a:rPr lang="en-US" sz="1000" dirty="0" smtClean="0">
                <a:hlinkClick r:id="rId19" tooltip="Money"/>
              </a:rPr>
              <a:t>money</a:t>
            </a:r>
            <a:r>
              <a:rPr lang="en-US" sz="1000" dirty="0" smtClean="0"/>
              <a:t> and </a:t>
            </a:r>
            <a:r>
              <a:rPr lang="en-US" sz="1000" dirty="0" smtClean="0">
                <a:hlinkClick r:id="rId20" tooltip="Market"/>
              </a:rPr>
              <a:t>markets</a:t>
            </a:r>
            <a:r>
              <a:rPr lang="en-US" sz="1000" dirty="0" smtClean="0"/>
              <a:t>. </a:t>
            </a:r>
          </a:p>
          <a:p>
            <a:pPr eaLnBrk="1" hangingPunct="1"/>
            <a:r>
              <a:rPr lang="en-US" sz="1000" dirty="0" smtClean="0"/>
              <a:t>The accumulation of more material possessions than in simpler societies. </a:t>
            </a:r>
          </a:p>
          <a:p>
            <a:pPr eaLnBrk="1" hangingPunct="1"/>
            <a:r>
              <a:rPr lang="en-US" sz="1000" dirty="0" smtClean="0"/>
              <a:t>Development of new </a:t>
            </a:r>
            <a:r>
              <a:rPr lang="en-US" sz="1000" dirty="0" smtClean="0">
                <a:hlinkClick r:id="rId21" tooltip="Technology"/>
              </a:rPr>
              <a:t>technologies</a:t>
            </a:r>
            <a:r>
              <a:rPr lang="en-US" sz="1000" dirty="0" smtClean="0"/>
              <a:t> by people who are not busy producing food. In many early civilizations, </a:t>
            </a:r>
            <a:r>
              <a:rPr lang="en-US" sz="1000" dirty="0" smtClean="0">
                <a:hlinkClick r:id="rId22" tooltip="Metallurgy"/>
              </a:rPr>
              <a:t>metallurgy</a:t>
            </a:r>
            <a:r>
              <a:rPr lang="en-US" sz="1000" dirty="0" smtClean="0"/>
              <a:t> was an important advancement. </a:t>
            </a:r>
          </a:p>
          <a:p>
            <a:pPr eaLnBrk="1" hangingPunct="1"/>
            <a:r>
              <a:rPr lang="en-US" sz="1000" dirty="0" smtClean="0"/>
              <a:t>Advanced development of the </a:t>
            </a:r>
            <a:r>
              <a:rPr lang="en-US" sz="1000" dirty="0" smtClean="0">
                <a:hlinkClick r:id="rId23" tooltip="Arts"/>
              </a:rPr>
              <a:t>arts</a:t>
            </a:r>
            <a:r>
              <a:rPr lang="en-US" sz="1000" dirty="0" smtClean="0"/>
              <a:t> by those who don't have to farm for a living. This can include </a:t>
            </a:r>
            <a:r>
              <a:rPr lang="en-US" sz="1000" dirty="0" smtClean="0">
                <a:hlinkClick r:id="rId24" tooltip="Writing"/>
              </a:rPr>
              <a:t>writing</a:t>
            </a:r>
            <a:r>
              <a:rPr lang="en-US" sz="1000"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74E791D9-A46F-46EC-93F4-C9CFD685F2B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AF7AED58-B24A-4A61-9DBD-114EDB93977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034257EE-731D-4103-938C-ED2B45181D64}"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smtClean="0"/>
          </a:p>
        </p:txBody>
      </p:sp>
      <p:sp>
        <p:nvSpPr>
          <p:cNvPr id="61444" name="Slide Number Placeholder 3"/>
          <p:cNvSpPr>
            <a:spLocks noGrp="1"/>
          </p:cNvSpPr>
          <p:nvPr>
            <p:ph type="sldNum" sz="quarter" idx="5"/>
          </p:nvPr>
        </p:nvSpPr>
        <p:spPr>
          <a:noFill/>
        </p:spPr>
        <p:txBody>
          <a:bodyPr/>
          <a:lstStyle/>
          <a:p>
            <a:fld id="{1CEE4480-384B-4E0B-A7D7-3A34B508EE18}"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smtClean="0"/>
          </a:p>
        </p:txBody>
      </p:sp>
      <p:sp>
        <p:nvSpPr>
          <p:cNvPr id="62468" name="Slide Number Placeholder 3"/>
          <p:cNvSpPr>
            <a:spLocks noGrp="1"/>
          </p:cNvSpPr>
          <p:nvPr>
            <p:ph type="sldNum" sz="quarter" idx="5"/>
          </p:nvPr>
        </p:nvSpPr>
        <p:spPr>
          <a:noFill/>
        </p:spPr>
        <p:txBody>
          <a:bodyPr/>
          <a:lstStyle/>
          <a:p>
            <a:fld id="{554F5D2F-BD05-48F3-9FFE-2C5CEA0FD8B8}"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4BDAD2A0-BB11-4035-AC7A-25C4EF9B02A0}"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4BDAD2A0-BB11-4035-AC7A-25C4EF9B02A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228A2754-681E-47BD-8216-0549A9333D9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CCF50CE1-1080-425C-99DF-840231325BEC}"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A0A27A3-1DA6-463E-AB12-CE53B6180AE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dirty="0" smtClean="0"/>
          </a:p>
        </p:txBody>
      </p:sp>
      <p:sp>
        <p:nvSpPr>
          <p:cNvPr id="50180" name="Slide Number Placeholder 3"/>
          <p:cNvSpPr>
            <a:spLocks noGrp="1"/>
          </p:cNvSpPr>
          <p:nvPr>
            <p:ph type="sldNum" sz="quarter" idx="5"/>
          </p:nvPr>
        </p:nvSpPr>
        <p:spPr>
          <a:noFill/>
        </p:spPr>
        <p:txBody>
          <a:bodyPr/>
          <a:lstStyle/>
          <a:p>
            <a:fld id="{70974DB8-4ACF-4825-83C4-9CF8B78CD7C0}"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899E35AD-D2F3-427A-B240-59BFDEE4DA77}"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dirty="0" smtClean="0"/>
          </a:p>
        </p:txBody>
      </p:sp>
      <p:sp>
        <p:nvSpPr>
          <p:cNvPr id="50180" name="Slide Number Placeholder 3"/>
          <p:cNvSpPr>
            <a:spLocks noGrp="1"/>
          </p:cNvSpPr>
          <p:nvPr>
            <p:ph type="sldNum" sz="quarter" idx="5"/>
          </p:nvPr>
        </p:nvSpPr>
        <p:spPr>
          <a:noFill/>
        </p:spPr>
        <p:txBody>
          <a:bodyPr/>
          <a:lstStyle/>
          <a:p>
            <a:fld id="{70974DB8-4ACF-4825-83C4-9CF8B78CD7C0}"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1727B92A-853C-43E8-86B5-CE899CBB93F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F9910122-B30F-434A-B894-283FE617363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smtClean="0"/>
              <a:t>“Olmec” was not what the people called themselves</a:t>
            </a:r>
          </a:p>
          <a:p>
            <a:pPr lvl="1" eaLnBrk="1" hangingPunct="1"/>
            <a:r>
              <a:rPr lang="en-US" smtClean="0"/>
              <a:t>It means “rubber people” and comes from the rubber trees that flourish in the region</a:t>
            </a:r>
          </a:p>
          <a:p>
            <a:pPr eaLnBrk="1" hangingPunct="1"/>
            <a:endParaRPr lang="en-US" smtClean="0"/>
          </a:p>
        </p:txBody>
      </p:sp>
      <p:sp>
        <p:nvSpPr>
          <p:cNvPr id="55300" name="Slide Number Placeholder 3"/>
          <p:cNvSpPr>
            <a:spLocks noGrp="1"/>
          </p:cNvSpPr>
          <p:nvPr>
            <p:ph type="sldNum" sz="quarter" idx="5"/>
          </p:nvPr>
        </p:nvSpPr>
        <p:spPr>
          <a:noFill/>
        </p:spPr>
        <p:txBody>
          <a:bodyPr/>
          <a:lstStyle/>
          <a:p>
            <a:fld id="{3632987B-7C3F-4351-A9CA-993EA6E24C18}"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049940C0-6F2A-4AB9-9EB3-27C0FDB369B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78D508FE-193D-440E-BF82-1A52724E010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8824067-2396-4654-8153-B392E0BE134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96A9087-BD61-4387-BB0A-FD8BF523F6BA}"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11E9524-4220-4D79-8BB3-F24F17CAB9F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D27A1AE-6486-410D-AE2F-C3428B357696}"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46CA8A-3958-46A6-8C48-B1ABE4764278}"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67C0E53-675B-406C-A21A-4BA93D0011EB}"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4B50F9C1-FF5B-4E05-86B7-633B7201211B}"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BE442B78-2829-4F43-97BE-96BC023E262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7528287-DF5B-4C3D-9C5A-F351D89960CE}"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8433893-E1F2-4EAC-BDD3-AF279B1D1636}"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F49E79B-ACF0-46BF-8F07-E7DF9167E4BA}"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CE86C64C-ED8C-4958-B6C4-1C031D4300B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C96C515C-BC15-4DCB-9F05-99757CADD7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48" r:id="rId2"/>
    <p:sldLayoutId id="2147483853" r:id="rId3"/>
    <p:sldLayoutId id="2147483854" r:id="rId4"/>
    <p:sldLayoutId id="2147483855" r:id="rId5"/>
    <p:sldLayoutId id="2147483849" r:id="rId6"/>
    <p:sldLayoutId id="2147483856" r:id="rId7"/>
    <p:sldLayoutId id="2147483850" r:id="rId8"/>
    <p:sldLayoutId id="2147483857" r:id="rId9"/>
    <p:sldLayoutId id="2147483851" r:id="rId10"/>
    <p:sldLayoutId id="2147483858" r:id="rId11"/>
    <p:sldLayoutId id="2147483859" r:id="rId12"/>
  </p:sldLayoutIdLst>
  <p:transition>
    <p:random/>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Documents%20and%20Settings\Alex\Desktop\BETA\Global%20History%20&amp;%20Geography%20Lessons\MesoAmerica%20-%20Olmec%20-%20Mayan%20-%20Aztec%20-%20Incas\myan%20calendar%202012.wmv"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C:\Documents%20and%20Settings\Alex\Desktop\BETA\Global%20History%20&amp;%20Geography%20Lessons\MesoAmerica%20-%20Olmec%20-%20Mayan%20-%20Aztec%20-%20Incas\Mayan%20Feathered%20Serpent.wmv" TargetMode="Externa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file:///C:\Documents%20and%20Settings\Alex\Desktop\BETA\Global%20History%20&amp;%20Geography%20Lessons\MesoAmerica%20-%20Olmec%20-%20Mayan%20-%20Aztec%20-%20Incas\myan%20calendar%202012.wmv"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2775" y="228600"/>
            <a:ext cx="8153400" cy="9906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Characteristics of a Civilization</a:t>
            </a:r>
          </a:p>
        </p:txBody>
      </p:sp>
      <p:sp>
        <p:nvSpPr>
          <p:cNvPr id="13315" name="Rectangle 3"/>
          <p:cNvSpPr>
            <a:spLocks noGrp="1" noChangeArrowheads="1"/>
          </p:cNvSpPr>
          <p:nvPr>
            <p:ph sz="quarter" idx="1"/>
          </p:nvPr>
        </p:nvSpPr>
        <p:spPr>
          <a:xfrm>
            <a:off x="457200" y="2514600"/>
            <a:ext cx="8153400" cy="3657600"/>
          </a:xfrm>
        </p:spPr>
        <p:txBody>
          <a:bodyPr/>
          <a:lstStyle/>
          <a:p>
            <a:pPr eaLnBrk="1" hangingPunct="1">
              <a:lnSpc>
                <a:spcPct val="80000"/>
              </a:lnSpc>
              <a:buClr>
                <a:schemeClr val="tx1"/>
              </a:buClr>
            </a:pPr>
            <a:r>
              <a:rPr lang="en-US" sz="2800" dirty="0" smtClean="0"/>
              <a:t>Specialization - </a:t>
            </a:r>
            <a:r>
              <a:rPr lang="en-US" sz="2800" b="1" dirty="0" smtClean="0">
                <a:solidFill>
                  <a:srgbClr val="FF0000"/>
                </a:solidFill>
              </a:rPr>
              <a:t>Economic</a:t>
            </a:r>
          </a:p>
          <a:p>
            <a:pPr eaLnBrk="1" hangingPunct="1">
              <a:lnSpc>
                <a:spcPct val="80000"/>
              </a:lnSpc>
              <a:buClr>
                <a:schemeClr val="tx1"/>
              </a:buClr>
            </a:pPr>
            <a:r>
              <a:rPr lang="en-US" sz="2800" dirty="0" smtClean="0"/>
              <a:t>Cities – </a:t>
            </a:r>
            <a:r>
              <a:rPr lang="en-US" sz="2800" b="1" dirty="0" smtClean="0">
                <a:solidFill>
                  <a:srgbClr val="FF0000"/>
                </a:solidFill>
              </a:rPr>
              <a:t>Social/Political/Economic</a:t>
            </a:r>
          </a:p>
          <a:p>
            <a:pPr eaLnBrk="1" hangingPunct="1">
              <a:lnSpc>
                <a:spcPct val="80000"/>
              </a:lnSpc>
              <a:buClr>
                <a:schemeClr val="tx1"/>
              </a:buClr>
            </a:pPr>
            <a:r>
              <a:rPr lang="en-US" sz="2800" dirty="0" smtClean="0"/>
              <a:t>A Social Hierarchy - </a:t>
            </a:r>
            <a:r>
              <a:rPr lang="en-US" sz="2800" b="1" dirty="0" smtClean="0">
                <a:solidFill>
                  <a:srgbClr val="FF0000"/>
                </a:solidFill>
              </a:rPr>
              <a:t>Social</a:t>
            </a:r>
          </a:p>
          <a:p>
            <a:pPr eaLnBrk="1" hangingPunct="1">
              <a:lnSpc>
                <a:spcPct val="80000"/>
              </a:lnSpc>
              <a:buClr>
                <a:schemeClr val="tx1"/>
              </a:buClr>
            </a:pPr>
            <a:r>
              <a:rPr lang="en-US" sz="2800" dirty="0" smtClean="0"/>
              <a:t>Organized Religion and Education – </a:t>
            </a:r>
            <a:r>
              <a:rPr lang="en-US" sz="2800" b="1" dirty="0" smtClean="0">
                <a:solidFill>
                  <a:srgbClr val="FF0000"/>
                </a:solidFill>
              </a:rPr>
              <a:t>Social/Political</a:t>
            </a:r>
          </a:p>
          <a:p>
            <a:pPr eaLnBrk="1" hangingPunct="1">
              <a:lnSpc>
                <a:spcPct val="80000"/>
              </a:lnSpc>
              <a:buClr>
                <a:schemeClr val="tx1"/>
              </a:buClr>
            </a:pPr>
            <a:r>
              <a:rPr lang="en-US" sz="2800" dirty="0" smtClean="0"/>
              <a:t>Trade - </a:t>
            </a:r>
            <a:r>
              <a:rPr lang="en-US" sz="2800" b="1" dirty="0" smtClean="0">
                <a:solidFill>
                  <a:srgbClr val="FF0000"/>
                </a:solidFill>
              </a:rPr>
              <a:t>Economic</a:t>
            </a:r>
          </a:p>
          <a:p>
            <a:pPr eaLnBrk="1" hangingPunct="1">
              <a:lnSpc>
                <a:spcPct val="80000"/>
              </a:lnSpc>
              <a:buClr>
                <a:schemeClr val="tx1"/>
              </a:buClr>
            </a:pPr>
            <a:r>
              <a:rPr lang="en-US" sz="2800" dirty="0" smtClean="0"/>
              <a:t>Development of New Technologies – </a:t>
            </a:r>
            <a:r>
              <a:rPr lang="en-US" sz="2800" b="1" dirty="0" smtClean="0">
                <a:solidFill>
                  <a:srgbClr val="FF0000"/>
                </a:solidFill>
              </a:rPr>
              <a:t>Economic</a:t>
            </a:r>
          </a:p>
          <a:p>
            <a:pPr eaLnBrk="1" hangingPunct="1">
              <a:lnSpc>
                <a:spcPct val="80000"/>
              </a:lnSpc>
              <a:buClr>
                <a:schemeClr val="tx1"/>
              </a:buClr>
            </a:pPr>
            <a:r>
              <a:rPr lang="en-US" sz="2800" dirty="0" smtClean="0"/>
              <a:t>Advanced development of the arts – </a:t>
            </a:r>
            <a:r>
              <a:rPr lang="en-US" sz="2800" b="1" dirty="0" smtClean="0">
                <a:solidFill>
                  <a:srgbClr val="FF0000"/>
                </a:solidFill>
              </a:rPr>
              <a:t>Social</a:t>
            </a:r>
            <a:r>
              <a:rPr lang="en-US" sz="2800" dirty="0" smtClean="0"/>
              <a:t/>
            </a:r>
            <a:br>
              <a:rPr lang="en-US" sz="2800" dirty="0" smtClean="0"/>
            </a:br>
            <a:r>
              <a:rPr lang="en-US" sz="2800" dirty="0" smtClean="0"/>
              <a:t>(This can include writing) </a:t>
            </a:r>
          </a:p>
        </p:txBody>
      </p:sp>
      <p:sp>
        <p:nvSpPr>
          <p:cNvPr id="4" name="TextBox 3"/>
          <p:cNvSpPr txBox="1"/>
          <p:nvPr/>
        </p:nvSpPr>
        <p:spPr>
          <a:xfrm>
            <a:off x="304800" y="1676400"/>
            <a:ext cx="8458200" cy="584200"/>
          </a:xfrm>
          <a:prstGeom prst="rect">
            <a:avLst/>
          </a:prstGeom>
          <a:noFill/>
        </p:spPr>
        <p:txBody>
          <a:bodyPr>
            <a:spAutoFit/>
          </a:bodyPr>
          <a:lstStyle/>
          <a:p>
            <a:pPr algn="ctr">
              <a:defRPr/>
            </a:pPr>
            <a:r>
              <a:rPr lang="en-US" sz="3200" b="1" dirty="0">
                <a:solidFill>
                  <a:srgbClr val="002060"/>
                </a:solidFill>
                <a:effectLst>
                  <a:outerShdw blurRad="38100" dist="38100" dir="2700000" algn="tl">
                    <a:srgbClr val="000000">
                      <a:alpha val="43137"/>
                    </a:srgbClr>
                  </a:outerShdw>
                </a:effectLst>
              </a:rPr>
              <a:t>Social / Political / Economic Factors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iddleamerica"/>
          <p:cNvPicPr>
            <a:picLocks noChangeAspect="1" noChangeArrowheads="1"/>
          </p:cNvPicPr>
          <p:nvPr/>
        </p:nvPicPr>
        <p:blipFill>
          <a:blip r:embed="rId3" cstate="print"/>
          <a:srcRect/>
          <a:stretch>
            <a:fillRect/>
          </a:stretch>
        </p:blipFill>
        <p:spPr bwMode="auto">
          <a:xfrm>
            <a:off x="0" y="1524000"/>
            <a:ext cx="9144000" cy="5211763"/>
          </a:xfrm>
          <a:prstGeom prst="rect">
            <a:avLst/>
          </a:prstGeom>
          <a:noFill/>
          <a:ln w="9525">
            <a:solidFill>
              <a:schemeClr val="tx1"/>
            </a:solidFill>
            <a:miter lim="800000"/>
            <a:headEnd/>
            <a:tailEnd/>
          </a:ln>
        </p:spPr>
      </p:pic>
      <p:sp>
        <p:nvSpPr>
          <p:cNvPr id="18435" name="Rectangle 2"/>
          <p:cNvSpPr>
            <a:spLocks noChangeArrowheads="1"/>
          </p:cNvSpPr>
          <p:nvPr/>
        </p:nvSpPr>
        <p:spPr bwMode="auto">
          <a:xfrm>
            <a:off x="228600" y="304800"/>
            <a:ext cx="5257800" cy="769938"/>
          </a:xfrm>
          <a:prstGeom prst="rect">
            <a:avLst/>
          </a:prstGeom>
          <a:noFill/>
          <a:ln w="9525">
            <a:noFill/>
            <a:miter lim="800000"/>
            <a:headEnd/>
            <a:tailEnd/>
          </a:ln>
        </p:spPr>
        <p:txBody>
          <a:bodyPr>
            <a:spAutoFit/>
          </a:bodyPr>
          <a:lstStyle/>
          <a:p>
            <a:r>
              <a:rPr lang="en-US" sz="4400" b="1"/>
              <a:t>Mayan Civilization</a:t>
            </a:r>
          </a:p>
        </p:txBody>
      </p:sp>
      <p:sp>
        <p:nvSpPr>
          <p:cNvPr id="4" name="TextBox 3"/>
          <p:cNvSpPr txBox="1"/>
          <p:nvPr/>
        </p:nvSpPr>
        <p:spPr>
          <a:xfrm>
            <a:off x="5638800" y="228600"/>
            <a:ext cx="29718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Mexico &amp; </a:t>
            </a:r>
          </a:p>
          <a:p>
            <a:pPr algn="ctr">
              <a:defRPr/>
            </a:pPr>
            <a:r>
              <a:rPr lang="en-US" sz="2400" dirty="0"/>
              <a:t>Central America</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775" y="228600"/>
            <a:ext cx="8153400" cy="990600"/>
          </a:xfrm>
        </p:spPr>
        <p:txBody>
          <a:bodyPr/>
          <a:lstStyle/>
          <a:p>
            <a:pPr eaLnBrk="1" hangingPunct="1"/>
            <a:r>
              <a:rPr lang="en-US" b="1" smtClean="0">
                <a:solidFill>
                  <a:schemeClr val="tx1"/>
                </a:solidFill>
              </a:rPr>
              <a:t>Olmec Influence on the Mayans</a:t>
            </a:r>
          </a:p>
        </p:txBody>
      </p:sp>
      <p:sp>
        <p:nvSpPr>
          <p:cNvPr id="24579" name="Rectangle 3"/>
          <p:cNvSpPr>
            <a:spLocks noGrp="1" noChangeArrowheads="1"/>
          </p:cNvSpPr>
          <p:nvPr>
            <p:ph sz="quarter" idx="1"/>
          </p:nvPr>
        </p:nvSpPr>
        <p:spPr>
          <a:xfrm>
            <a:off x="304800" y="1676400"/>
            <a:ext cx="4645025" cy="4343400"/>
          </a:xfrm>
        </p:spPr>
        <p:txBody>
          <a:bodyPr/>
          <a:lstStyle/>
          <a:p>
            <a:pPr eaLnBrk="1" hangingPunct="1">
              <a:buClr>
                <a:schemeClr val="bg2">
                  <a:lumMod val="25000"/>
                </a:schemeClr>
              </a:buClr>
              <a:defRPr/>
            </a:pPr>
            <a:r>
              <a:rPr lang="en-US" dirty="0" smtClean="0"/>
              <a:t>Maize</a:t>
            </a:r>
          </a:p>
          <a:p>
            <a:pPr eaLnBrk="1" hangingPunct="1">
              <a:buClr>
                <a:schemeClr val="bg2">
                  <a:lumMod val="25000"/>
                </a:schemeClr>
              </a:buClr>
              <a:defRPr/>
            </a:pPr>
            <a:r>
              <a:rPr lang="en-US" dirty="0" smtClean="0"/>
              <a:t>Ceremonial centers </a:t>
            </a:r>
            <a:br>
              <a:rPr lang="en-US" dirty="0" smtClean="0"/>
            </a:br>
            <a:r>
              <a:rPr lang="en-US" dirty="0" smtClean="0"/>
              <a:t>with temple pyramids</a:t>
            </a:r>
          </a:p>
          <a:p>
            <a:pPr eaLnBrk="1" hangingPunct="1">
              <a:buClr>
                <a:schemeClr val="bg2">
                  <a:lumMod val="25000"/>
                </a:schemeClr>
              </a:buClr>
              <a:defRPr/>
            </a:pPr>
            <a:r>
              <a:rPr lang="en-US" dirty="0" smtClean="0"/>
              <a:t>Calendar based on </a:t>
            </a:r>
            <a:br>
              <a:rPr lang="en-US" dirty="0" smtClean="0"/>
            </a:br>
            <a:r>
              <a:rPr lang="en-US" dirty="0" smtClean="0"/>
              <a:t>the </a:t>
            </a:r>
            <a:r>
              <a:rPr lang="en-US" dirty="0" err="1" smtClean="0"/>
              <a:t>Olmec</a:t>
            </a:r>
            <a:r>
              <a:rPr lang="en-US" dirty="0" smtClean="0"/>
              <a:t> calendar</a:t>
            </a:r>
          </a:p>
          <a:p>
            <a:pPr eaLnBrk="1" hangingPunct="1">
              <a:buClr>
                <a:schemeClr val="bg2">
                  <a:lumMod val="25000"/>
                </a:schemeClr>
              </a:buClr>
              <a:defRPr/>
            </a:pPr>
            <a:r>
              <a:rPr lang="en-US" dirty="0" smtClean="0"/>
              <a:t>Ball games</a:t>
            </a:r>
          </a:p>
          <a:p>
            <a:pPr eaLnBrk="1" hangingPunct="1">
              <a:buClr>
                <a:schemeClr val="bg2">
                  <a:lumMod val="25000"/>
                </a:schemeClr>
              </a:buClr>
              <a:defRPr/>
            </a:pPr>
            <a:r>
              <a:rPr lang="en-US" dirty="0" smtClean="0"/>
              <a:t>Rituals involving</a:t>
            </a:r>
            <a:br>
              <a:rPr lang="en-US" dirty="0" smtClean="0"/>
            </a:br>
            <a:r>
              <a:rPr lang="en-US" dirty="0" smtClean="0"/>
              <a:t>human sacrifice</a:t>
            </a:r>
          </a:p>
        </p:txBody>
      </p:sp>
      <p:pic>
        <p:nvPicPr>
          <p:cNvPr id="20485" name="Picture 5"/>
          <p:cNvPicPr>
            <a:picLocks noChangeAspect="1" noChangeArrowheads="1"/>
          </p:cNvPicPr>
          <p:nvPr/>
        </p:nvPicPr>
        <p:blipFill>
          <a:blip r:embed="rId3" cstate="print"/>
          <a:srcRect/>
          <a:stretch>
            <a:fillRect/>
          </a:stretch>
        </p:blipFill>
        <p:spPr bwMode="auto">
          <a:xfrm>
            <a:off x="4267200" y="1676400"/>
            <a:ext cx="44577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mayan-calendar.jpg"/>
          <p:cNvPicPr>
            <a:picLocks noChangeAspect="1"/>
          </p:cNvPicPr>
          <p:nvPr/>
        </p:nvPicPr>
        <p:blipFill>
          <a:blip r:embed="rId4" cstate="print"/>
          <a:stretch>
            <a:fillRect/>
          </a:stretch>
        </p:blipFill>
        <p:spPr>
          <a:xfrm>
            <a:off x="4085897" y="1752600"/>
            <a:ext cx="4904827" cy="487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487" name="Picture 7"/>
          <p:cNvPicPr>
            <a:picLocks noChangeAspect="1" noChangeArrowheads="1"/>
          </p:cNvPicPr>
          <p:nvPr/>
        </p:nvPicPr>
        <p:blipFill>
          <a:blip r:embed="rId5" cstate="print"/>
          <a:srcRect/>
          <a:stretch>
            <a:fillRect/>
          </a:stretch>
        </p:blipFill>
        <p:spPr bwMode="auto">
          <a:xfrm>
            <a:off x="3886200" y="1828800"/>
            <a:ext cx="4969565" cy="4191000"/>
          </a:xfrm>
          <a:prstGeom prst="rect">
            <a:avLst/>
          </a:prstGeom>
          <a:ln>
            <a:noFill/>
          </a:ln>
          <a:effectLst>
            <a:softEdge rad="112500"/>
          </a:effectLst>
        </p:spPr>
      </p:pic>
      <p:pic>
        <p:nvPicPr>
          <p:cNvPr id="20488" name="Picture 8"/>
          <p:cNvPicPr>
            <a:picLocks noChangeAspect="1" noChangeArrowheads="1"/>
          </p:cNvPicPr>
          <p:nvPr/>
        </p:nvPicPr>
        <p:blipFill>
          <a:blip r:embed="rId6" cstate="print"/>
          <a:srcRect/>
          <a:stretch>
            <a:fillRect/>
          </a:stretch>
        </p:blipFill>
        <p:spPr bwMode="auto">
          <a:xfrm>
            <a:off x="4114800" y="1676400"/>
            <a:ext cx="4775200" cy="3962400"/>
          </a:xfrm>
          <a:prstGeom prst="rect">
            <a:avLst/>
          </a:prstGeom>
          <a:noFill/>
          <a:ln w="9525">
            <a:noFill/>
            <a:miter lim="800000"/>
            <a:headEnd/>
            <a:tailEnd/>
          </a:ln>
        </p:spPr>
      </p:pic>
      <p:pic>
        <p:nvPicPr>
          <p:cNvPr id="20489" name="Picture 9"/>
          <p:cNvPicPr>
            <a:picLocks noChangeAspect="1" noChangeArrowheads="1"/>
          </p:cNvPicPr>
          <p:nvPr/>
        </p:nvPicPr>
        <p:blipFill>
          <a:blip r:embed="rId7" cstate="print"/>
          <a:srcRect/>
          <a:stretch>
            <a:fillRect/>
          </a:stretch>
        </p:blipFill>
        <p:spPr bwMode="auto">
          <a:xfrm>
            <a:off x="3810000" y="1676400"/>
            <a:ext cx="5129787" cy="4451076"/>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wedge">
                                      <p:cBhvr>
                                        <p:cTn id="11" dur="500"/>
                                        <p:tgtEl>
                                          <p:spTgt spid="2048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 calcmode="lin" valueType="num">
                                      <p:cBhvr additive="base">
                                        <p:cTn id="16"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8" presetID="53" presetClass="entr" presetSubtype="0" fill="hold" nodeType="withEffect">
                                  <p:stCondLst>
                                    <p:cond delay="0"/>
                                  </p:stCondLst>
                                  <p:childTnLst>
                                    <p:set>
                                      <p:cBhvr>
                                        <p:cTn id="19" dur="1" fill="hold">
                                          <p:stCondLst>
                                            <p:cond delay="0"/>
                                          </p:stCondLst>
                                        </p:cTn>
                                        <p:tgtEl>
                                          <p:spTgt spid="20488"/>
                                        </p:tgtEl>
                                        <p:attrNameLst>
                                          <p:attrName>style.visibility</p:attrName>
                                        </p:attrNameLst>
                                      </p:cBhvr>
                                      <p:to>
                                        <p:strVal val="visible"/>
                                      </p:to>
                                    </p:set>
                                    <p:anim calcmode="lin" valueType="num">
                                      <p:cBhvr>
                                        <p:cTn id="20" dur="500" fill="hold"/>
                                        <p:tgtEl>
                                          <p:spTgt spid="20488"/>
                                        </p:tgtEl>
                                        <p:attrNameLst>
                                          <p:attrName>ppt_w</p:attrName>
                                        </p:attrNameLst>
                                      </p:cBhvr>
                                      <p:tavLst>
                                        <p:tav tm="0">
                                          <p:val>
                                            <p:fltVal val="0"/>
                                          </p:val>
                                        </p:tav>
                                        <p:tav tm="100000">
                                          <p:val>
                                            <p:strVal val="#ppt_w"/>
                                          </p:val>
                                        </p:tav>
                                      </p:tavLst>
                                    </p:anim>
                                    <p:anim calcmode="lin" valueType="num">
                                      <p:cBhvr>
                                        <p:cTn id="21" dur="500" fill="hold"/>
                                        <p:tgtEl>
                                          <p:spTgt spid="20488"/>
                                        </p:tgtEl>
                                        <p:attrNameLst>
                                          <p:attrName>ppt_h</p:attrName>
                                        </p:attrNameLst>
                                      </p:cBhvr>
                                      <p:tavLst>
                                        <p:tav tm="0">
                                          <p:val>
                                            <p:fltVal val="0"/>
                                          </p:val>
                                        </p:tav>
                                        <p:tav tm="100000">
                                          <p:val>
                                            <p:strVal val="#ppt_h"/>
                                          </p:val>
                                        </p:tav>
                                      </p:tavLst>
                                    </p:anim>
                                    <p:animEffect transition="in" filter="fade">
                                      <p:cBhvr>
                                        <p:cTn id="22" dur="500"/>
                                        <p:tgtEl>
                                          <p:spTgt spid="20488"/>
                                        </p:tgtEl>
                                      </p:cBhvr>
                                    </p:animEffect>
                                  </p:childTnLst>
                                </p:cTn>
                              </p:par>
                              <p:par>
                                <p:cTn id="23" presetID="10" presetClass="exit" presetSubtype="0" fill="hold" nodeType="withEffect">
                                  <p:stCondLst>
                                    <p:cond delay="0"/>
                                  </p:stCondLst>
                                  <p:childTnLst>
                                    <p:animEffect transition="out" filter="fade">
                                      <p:cBhvr>
                                        <p:cTn id="24" dur="500"/>
                                        <p:tgtEl>
                                          <p:spTgt spid="20485"/>
                                        </p:tgtEl>
                                      </p:cBhvr>
                                    </p:animEffect>
                                    <p:set>
                                      <p:cBhvr>
                                        <p:cTn id="25" dur="1" fill="hold">
                                          <p:stCondLst>
                                            <p:cond delay="499"/>
                                          </p:stCondLst>
                                        </p:cTn>
                                        <p:tgtEl>
                                          <p:spTgt spid="2048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 calcmode="lin" valueType="num">
                                      <p:cBhvr additive="base">
                                        <p:cTn id="30"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32" presetID="35"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style.rotation</p:attrName>
                                        </p:attrNameLst>
                                      </p:cBhvr>
                                      <p:tavLst>
                                        <p:tav tm="0">
                                          <p:val>
                                            <p:fltVal val="720"/>
                                          </p:val>
                                        </p:tav>
                                        <p:tav tm="100000">
                                          <p:val>
                                            <p:fltVal val="0"/>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ppt_w</p:attrName>
                                        </p:attrNameLst>
                                      </p:cBhvr>
                                      <p:tavLst>
                                        <p:tav tm="0">
                                          <p:val>
                                            <p:fltVal val="0"/>
                                          </p:val>
                                        </p:tav>
                                        <p:tav tm="100000">
                                          <p:val>
                                            <p:strVal val="#ppt_w"/>
                                          </p:val>
                                        </p:tav>
                                      </p:tavLst>
                                    </p:anim>
                                  </p:childTnLst>
                                </p:cTn>
                              </p:par>
                              <p:par>
                                <p:cTn id="38" presetID="8" presetClass="exit" presetSubtype="16" fill="hold" nodeType="withEffect">
                                  <p:stCondLst>
                                    <p:cond delay="0"/>
                                  </p:stCondLst>
                                  <p:childTnLst>
                                    <p:animEffect transition="out" filter="diamond(in)">
                                      <p:cBhvr>
                                        <p:cTn id="39" dur="500"/>
                                        <p:tgtEl>
                                          <p:spTgt spid="20488"/>
                                        </p:tgtEl>
                                      </p:cBhvr>
                                    </p:animEffect>
                                    <p:set>
                                      <p:cBhvr>
                                        <p:cTn id="40" dur="1" fill="hold">
                                          <p:stCondLst>
                                            <p:cond delay="499"/>
                                          </p:stCondLst>
                                        </p:cTn>
                                        <p:tgtEl>
                                          <p:spTgt spid="2048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4579">
                                            <p:txEl>
                                              <p:pRg st="3" end="3"/>
                                            </p:txEl>
                                          </p:spTgt>
                                        </p:tgtEl>
                                        <p:attrNameLst>
                                          <p:attrName>style.visibility</p:attrName>
                                        </p:attrNameLst>
                                      </p:cBhvr>
                                      <p:to>
                                        <p:strVal val="visible"/>
                                      </p:to>
                                    </p:set>
                                    <p:anim calcmode="lin" valueType="num">
                                      <p:cBhvr additive="base">
                                        <p:cTn id="4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4579">
                                            <p:txEl>
                                              <p:pRg st="3" end="3"/>
                                            </p:txEl>
                                          </p:spTgt>
                                        </p:tgtEl>
                                        <p:attrNameLst>
                                          <p:attrName>ppt_y</p:attrName>
                                        </p:attrNameLst>
                                      </p:cBhvr>
                                      <p:tavLst>
                                        <p:tav tm="0">
                                          <p:val>
                                            <p:strVal val="#ppt_y"/>
                                          </p:val>
                                        </p:tav>
                                        <p:tav tm="100000">
                                          <p:val>
                                            <p:strVal val="#ppt_y"/>
                                          </p:val>
                                        </p:tav>
                                      </p:tavLst>
                                    </p:anim>
                                  </p:childTnLst>
                                </p:cTn>
                              </p:par>
                              <p:par>
                                <p:cTn id="47" presetID="5" presetClass="exit" presetSubtype="10" fill="hold"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ntr" presetSubtype="0" fill="hold" nodeType="withEffect">
                                  <p:stCondLst>
                                    <p:cond delay="0"/>
                                  </p:stCondLst>
                                  <p:childTnLst>
                                    <p:set>
                                      <p:cBhvr>
                                        <p:cTn id="51" dur="1" fill="hold">
                                          <p:stCondLst>
                                            <p:cond delay="0"/>
                                          </p:stCondLst>
                                        </p:cTn>
                                        <p:tgtEl>
                                          <p:spTgt spid="20487"/>
                                        </p:tgtEl>
                                        <p:attrNameLst>
                                          <p:attrName>style.visibility</p:attrName>
                                        </p:attrNameLst>
                                      </p:cBhvr>
                                      <p:to>
                                        <p:strVal val="visible"/>
                                      </p:to>
                                    </p:set>
                                    <p:anim calcmode="lin" valueType="num">
                                      <p:cBhvr>
                                        <p:cTn id="52" dur="500" fill="hold"/>
                                        <p:tgtEl>
                                          <p:spTgt spid="20487"/>
                                        </p:tgtEl>
                                        <p:attrNameLst>
                                          <p:attrName>ppt_w</p:attrName>
                                        </p:attrNameLst>
                                      </p:cBhvr>
                                      <p:tavLst>
                                        <p:tav tm="0">
                                          <p:val>
                                            <p:fltVal val="0"/>
                                          </p:val>
                                        </p:tav>
                                        <p:tav tm="100000">
                                          <p:val>
                                            <p:strVal val="#ppt_w"/>
                                          </p:val>
                                        </p:tav>
                                      </p:tavLst>
                                    </p:anim>
                                    <p:anim calcmode="lin" valueType="num">
                                      <p:cBhvr>
                                        <p:cTn id="53" dur="500" fill="hold"/>
                                        <p:tgtEl>
                                          <p:spTgt spid="20487"/>
                                        </p:tgtEl>
                                        <p:attrNameLst>
                                          <p:attrName>ppt_h</p:attrName>
                                        </p:attrNameLst>
                                      </p:cBhvr>
                                      <p:tavLst>
                                        <p:tav tm="0">
                                          <p:val>
                                            <p:fltVal val="0"/>
                                          </p:val>
                                        </p:tav>
                                        <p:tav tm="100000">
                                          <p:val>
                                            <p:strVal val="#ppt_h"/>
                                          </p:val>
                                        </p:tav>
                                      </p:tavLst>
                                    </p:anim>
                                    <p:animEffect transition="in" filter="fade">
                                      <p:cBhvr>
                                        <p:cTn id="54" dur="500"/>
                                        <p:tgtEl>
                                          <p:spTgt spid="2048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4579">
                                            <p:txEl>
                                              <p:pRg st="4" end="4"/>
                                            </p:txEl>
                                          </p:spTgt>
                                        </p:tgtEl>
                                        <p:attrNameLst>
                                          <p:attrName>style.visibility</p:attrName>
                                        </p:attrNameLst>
                                      </p:cBhvr>
                                      <p:to>
                                        <p:strVal val="visible"/>
                                      </p:to>
                                    </p:set>
                                    <p:anim calcmode="lin" valueType="num">
                                      <p:cBhvr additive="base">
                                        <p:cTn id="59"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4579">
                                            <p:txEl>
                                              <p:pRg st="4" end="4"/>
                                            </p:txEl>
                                          </p:spTgt>
                                        </p:tgtEl>
                                        <p:attrNameLst>
                                          <p:attrName>ppt_y</p:attrName>
                                        </p:attrNameLst>
                                      </p:cBhvr>
                                      <p:tavLst>
                                        <p:tav tm="0">
                                          <p:val>
                                            <p:strVal val="#ppt_y"/>
                                          </p:val>
                                        </p:tav>
                                        <p:tav tm="100000">
                                          <p:val>
                                            <p:strVal val="#ppt_y"/>
                                          </p:val>
                                        </p:tav>
                                      </p:tavLst>
                                    </p:anim>
                                  </p:childTnLst>
                                </p:cTn>
                              </p:par>
                              <p:par>
                                <p:cTn id="61" presetID="9" presetClass="exit" presetSubtype="0" fill="hold" nodeType="withEffect">
                                  <p:stCondLst>
                                    <p:cond delay="0"/>
                                  </p:stCondLst>
                                  <p:childTnLst>
                                    <p:animEffect transition="out" filter="dissolve">
                                      <p:cBhvr>
                                        <p:cTn id="62" dur="500"/>
                                        <p:tgtEl>
                                          <p:spTgt spid="20487"/>
                                        </p:tgtEl>
                                      </p:cBhvr>
                                    </p:animEffect>
                                    <p:set>
                                      <p:cBhvr>
                                        <p:cTn id="63" dur="1" fill="hold">
                                          <p:stCondLst>
                                            <p:cond delay="499"/>
                                          </p:stCondLst>
                                        </p:cTn>
                                        <p:tgtEl>
                                          <p:spTgt spid="20487"/>
                                        </p:tgtEl>
                                        <p:attrNameLst>
                                          <p:attrName>style.visibility</p:attrName>
                                        </p:attrNameLst>
                                      </p:cBhvr>
                                      <p:to>
                                        <p:strVal val="hidden"/>
                                      </p:to>
                                    </p:set>
                                  </p:childTnLst>
                                </p:cTn>
                              </p:par>
                              <p:par>
                                <p:cTn id="64" presetID="49" presetClass="entr" presetSubtype="0" decel="100000" fill="hold" nodeType="withEffect">
                                  <p:stCondLst>
                                    <p:cond delay="0"/>
                                  </p:stCondLst>
                                  <p:childTnLst>
                                    <p:set>
                                      <p:cBhvr>
                                        <p:cTn id="65" dur="1" fill="hold">
                                          <p:stCondLst>
                                            <p:cond delay="0"/>
                                          </p:stCondLst>
                                        </p:cTn>
                                        <p:tgtEl>
                                          <p:spTgt spid="20489"/>
                                        </p:tgtEl>
                                        <p:attrNameLst>
                                          <p:attrName>style.visibility</p:attrName>
                                        </p:attrNameLst>
                                      </p:cBhvr>
                                      <p:to>
                                        <p:strVal val="visible"/>
                                      </p:to>
                                    </p:set>
                                    <p:anim calcmode="lin" valueType="num">
                                      <p:cBhvr>
                                        <p:cTn id="66" dur="500" fill="hold"/>
                                        <p:tgtEl>
                                          <p:spTgt spid="20489"/>
                                        </p:tgtEl>
                                        <p:attrNameLst>
                                          <p:attrName>ppt_w</p:attrName>
                                        </p:attrNameLst>
                                      </p:cBhvr>
                                      <p:tavLst>
                                        <p:tav tm="0">
                                          <p:val>
                                            <p:fltVal val="0"/>
                                          </p:val>
                                        </p:tav>
                                        <p:tav tm="100000">
                                          <p:val>
                                            <p:strVal val="#ppt_w"/>
                                          </p:val>
                                        </p:tav>
                                      </p:tavLst>
                                    </p:anim>
                                    <p:anim calcmode="lin" valueType="num">
                                      <p:cBhvr>
                                        <p:cTn id="67" dur="500" fill="hold"/>
                                        <p:tgtEl>
                                          <p:spTgt spid="20489"/>
                                        </p:tgtEl>
                                        <p:attrNameLst>
                                          <p:attrName>ppt_h</p:attrName>
                                        </p:attrNameLst>
                                      </p:cBhvr>
                                      <p:tavLst>
                                        <p:tav tm="0">
                                          <p:val>
                                            <p:fltVal val="0"/>
                                          </p:val>
                                        </p:tav>
                                        <p:tav tm="100000">
                                          <p:val>
                                            <p:strVal val="#ppt_h"/>
                                          </p:val>
                                        </p:tav>
                                      </p:tavLst>
                                    </p:anim>
                                    <p:anim calcmode="lin" valueType="num">
                                      <p:cBhvr>
                                        <p:cTn id="68" dur="500" fill="hold"/>
                                        <p:tgtEl>
                                          <p:spTgt spid="20489"/>
                                        </p:tgtEl>
                                        <p:attrNameLst>
                                          <p:attrName>style.rotation</p:attrName>
                                        </p:attrNameLst>
                                      </p:cBhvr>
                                      <p:tavLst>
                                        <p:tav tm="0">
                                          <p:val>
                                            <p:fltVal val="360"/>
                                          </p:val>
                                        </p:tav>
                                        <p:tav tm="100000">
                                          <p:val>
                                            <p:fltVal val="0"/>
                                          </p:val>
                                        </p:tav>
                                      </p:tavLst>
                                    </p:anim>
                                    <p:animEffect transition="in" filter="fade">
                                      <p:cBhvr>
                                        <p:cTn id="69"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28600"/>
            <a:ext cx="9144000" cy="990600"/>
          </a:xfrm>
        </p:spPr>
        <p:txBody>
          <a:bodyPr/>
          <a:lstStyle/>
          <a:p>
            <a:r>
              <a:rPr lang="en-US" sz="3600" b="1" dirty="0" smtClean="0">
                <a:solidFill>
                  <a:schemeClr val="tx1"/>
                </a:solidFill>
              </a:rPr>
              <a:t>Mayan Ball Court Game – “No Hands, Please”</a:t>
            </a:r>
          </a:p>
        </p:txBody>
      </p:sp>
      <p:pic>
        <p:nvPicPr>
          <p:cNvPr id="20483" name="Picture 4"/>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solidFill>
                  <a:schemeClr val="tx1"/>
                </a:solidFill>
              </a:rPr>
              <a:t>Mayans</a:t>
            </a:r>
          </a:p>
        </p:txBody>
      </p:sp>
      <p:sp>
        <p:nvSpPr>
          <p:cNvPr id="21507" name="Rectangle 3"/>
          <p:cNvSpPr>
            <a:spLocks noGrp="1" noChangeArrowheads="1"/>
          </p:cNvSpPr>
          <p:nvPr>
            <p:ph type="body" sz="half" idx="1"/>
          </p:nvPr>
        </p:nvSpPr>
        <p:spPr>
          <a:ln>
            <a:solidFill>
              <a:schemeClr val="tx1"/>
            </a:solidFill>
          </a:ln>
        </p:spPr>
        <p:txBody>
          <a:bodyPr/>
          <a:lstStyle/>
          <a:p>
            <a:pPr eaLnBrk="1" hangingPunct="1"/>
            <a:r>
              <a:rPr lang="en-US" sz="2800" dirty="0" smtClean="0"/>
              <a:t>Began to develop around 300 A.D. in what is now southern Mexico, Guatemala, Belize, Honduras, and El Salvador</a:t>
            </a:r>
          </a:p>
          <a:p>
            <a:pPr eaLnBrk="1" hangingPunct="1"/>
            <a:r>
              <a:rPr lang="en-US" sz="2800" dirty="0" smtClean="0"/>
              <a:t>Known as “The People of the Jaguar”</a:t>
            </a:r>
          </a:p>
        </p:txBody>
      </p:sp>
      <p:pic>
        <p:nvPicPr>
          <p:cNvPr id="21508" name="Picture 5" descr="Cat Statue"/>
          <p:cNvPicPr>
            <a:picLocks noGrp="1" noChangeAspect="1" noChangeArrowheads="1"/>
          </p:cNvPicPr>
          <p:nvPr>
            <p:ph sz="half" idx="2"/>
          </p:nvPr>
        </p:nvPicPr>
        <p:blipFill>
          <a:blip r:embed="rId3" cstate="print"/>
          <a:srcRect/>
          <a:stretch>
            <a:fillRect/>
          </a:stretch>
        </p:blipFill>
        <p:spPr>
          <a:xfrm>
            <a:off x="4572000" y="1600200"/>
            <a:ext cx="2209800" cy="4279900"/>
          </a:xfrm>
          <a:noFill/>
        </p:spPr>
      </p:pic>
      <p:pic>
        <p:nvPicPr>
          <p:cNvPr id="21509" name="Picture 5"/>
          <p:cNvPicPr>
            <a:picLocks noChangeAspect="1" noChangeArrowheads="1"/>
          </p:cNvPicPr>
          <p:nvPr/>
        </p:nvPicPr>
        <p:blipFill>
          <a:blip r:embed="rId4" cstate="print"/>
          <a:srcRect/>
          <a:stretch>
            <a:fillRect/>
          </a:stretch>
        </p:blipFill>
        <p:spPr bwMode="auto">
          <a:xfrm>
            <a:off x="6781800" y="1600200"/>
            <a:ext cx="2133600" cy="4267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up)">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pPr eaLnBrk="1" hangingPunct="1"/>
            <a:r>
              <a:rPr lang="en-US" b="1" dirty="0" smtClean="0">
                <a:solidFill>
                  <a:schemeClr val="tx1"/>
                </a:solidFill>
              </a:rPr>
              <a:t>Agriculture</a:t>
            </a:r>
          </a:p>
        </p:txBody>
      </p:sp>
      <p:sp>
        <p:nvSpPr>
          <p:cNvPr id="34819" name="Rectangle 3"/>
          <p:cNvSpPr>
            <a:spLocks noGrp="1" noChangeArrowheads="1"/>
          </p:cNvSpPr>
          <p:nvPr>
            <p:ph sz="quarter" idx="1"/>
          </p:nvPr>
        </p:nvSpPr>
        <p:spPr>
          <a:xfrm>
            <a:off x="457200" y="1524000"/>
            <a:ext cx="4191000" cy="4525963"/>
          </a:xfrm>
        </p:spPr>
        <p:txBody>
          <a:bodyPr/>
          <a:lstStyle/>
          <a:p>
            <a:pPr lvl="1" eaLnBrk="1" hangingPunct="1">
              <a:lnSpc>
                <a:spcPct val="90000"/>
              </a:lnSpc>
            </a:pPr>
            <a:r>
              <a:rPr lang="en-US" sz="2400" dirty="0" smtClean="0"/>
              <a:t>Mayans built terraces to retain the silt and therefore greatly improved agricultural production</a:t>
            </a:r>
          </a:p>
          <a:p>
            <a:pPr lvl="1" eaLnBrk="1" hangingPunct="1">
              <a:lnSpc>
                <a:spcPct val="90000"/>
              </a:lnSpc>
              <a:buFont typeface="Wingdings 2" pitchFamily="18" charset="2"/>
              <a:buNone/>
            </a:pPr>
            <a:endParaRPr lang="en-US" sz="2400" dirty="0" smtClean="0"/>
          </a:p>
          <a:p>
            <a:pPr lvl="1" eaLnBrk="1" hangingPunct="1">
              <a:lnSpc>
                <a:spcPct val="90000"/>
              </a:lnSpc>
            </a:pPr>
            <a:r>
              <a:rPr lang="en-US" sz="2400" b="1" dirty="0" smtClean="0"/>
              <a:t>Cacao</a:t>
            </a:r>
            <a:r>
              <a:rPr lang="en-US" sz="2400" dirty="0" smtClean="0"/>
              <a:t> was a precious commodity consumed mostly by nobles and even used as money</a:t>
            </a:r>
          </a:p>
          <a:p>
            <a:pPr lvl="1" eaLnBrk="1" hangingPunct="1">
              <a:lnSpc>
                <a:spcPct val="90000"/>
              </a:lnSpc>
            </a:pPr>
            <a:endParaRPr lang="en-US" sz="2400" dirty="0" smtClean="0"/>
          </a:p>
          <a:p>
            <a:pPr lvl="1" eaLnBrk="1" hangingPunct="1">
              <a:lnSpc>
                <a:spcPct val="90000"/>
              </a:lnSpc>
            </a:pPr>
            <a:r>
              <a:rPr lang="en-US" sz="2400" b="1" dirty="0" smtClean="0"/>
              <a:t>What drinks/food can you make out of Cacao</a:t>
            </a:r>
            <a:r>
              <a:rPr lang="en-US" sz="2400" b="1" dirty="0" smtClean="0">
                <a:latin typeface="Adobe Garamond Pro Bold" pitchFamily="18" charset="0"/>
              </a:rPr>
              <a:t>?</a:t>
            </a:r>
          </a:p>
        </p:txBody>
      </p:sp>
      <p:pic>
        <p:nvPicPr>
          <p:cNvPr id="24580" name="Picture 5" descr="Image:Theobroma cacao-frutos.jpeg"/>
          <p:cNvPicPr>
            <a:picLocks noChangeAspect="1" noChangeArrowheads="1"/>
          </p:cNvPicPr>
          <p:nvPr/>
        </p:nvPicPr>
        <p:blipFill>
          <a:blip r:embed="rId3" cstate="print"/>
          <a:srcRect/>
          <a:stretch>
            <a:fillRect/>
          </a:stretch>
        </p:blipFill>
        <p:spPr bwMode="auto">
          <a:xfrm>
            <a:off x="4876800" y="2057400"/>
            <a:ext cx="3903663" cy="2928938"/>
          </a:xfrm>
          <a:prstGeom prst="rect">
            <a:avLst/>
          </a:prstGeom>
          <a:ln w="228600" cap="sq" cmpd="thickThin">
            <a:solidFill>
              <a:srgbClr val="000000"/>
            </a:solidFill>
            <a:prstDash val="solid"/>
            <a:miter lim="800000"/>
          </a:ln>
          <a:effectLst>
            <a:innerShdw blurRad="76200">
              <a:srgbClr val="000000"/>
            </a:innerShdw>
          </a:effectLst>
        </p:spPr>
      </p:pic>
      <p:sp>
        <p:nvSpPr>
          <p:cNvPr id="24581" name="Text Box 6"/>
          <p:cNvSpPr txBox="1">
            <a:spLocks noChangeArrowheads="1"/>
          </p:cNvSpPr>
          <p:nvPr/>
        </p:nvSpPr>
        <p:spPr bwMode="auto">
          <a:xfrm>
            <a:off x="6172200" y="5410200"/>
            <a:ext cx="1435100" cy="406400"/>
          </a:xfrm>
          <a:prstGeom prst="rect">
            <a:avLst/>
          </a:prstGeom>
          <a:noFill/>
          <a:ln w="9525">
            <a:solidFill>
              <a:schemeClr val="tx1"/>
            </a:solidFill>
            <a:miter lim="800000"/>
            <a:headEnd/>
            <a:tailEnd/>
          </a:ln>
        </p:spPr>
        <p:txBody>
          <a:bodyPr wrap="none">
            <a:spAutoFit/>
          </a:bodyPr>
          <a:lstStyle/>
          <a:p>
            <a:r>
              <a:rPr lang="en-US" sz="2000" dirty="0"/>
              <a:t>Cacao tree</a:t>
            </a:r>
          </a:p>
        </p:txBody>
      </p:sp>
      <p:pic>
        <p:nvPicPr>
          <p:cNvPr id="24583" name="Picture 7"/>
          <p:cNvPicPr>
            <a:picLocks noChangeAspect="1" noChangeArrowheads="1"/>
          </p:cNvPicPr>
          <p:nvPr/>
        </p:nvPicPr>
        <p:blipFill>
          <a:blip r:embed="rId4" cstate="print"/>
          <a:srcRect/>
          <a:stretch>
            <a:fillRect/>
          </a:stretch>
        </p:blipFill>
        <p:spPr bwMode="auto">
          <a:xfrm>
            <a:off x="4876800" y="2057400"/>
            <a:ext cx="3886200" cy="2914650"/>
          </a:xfrm>
          <a:prstGeom prst="rect">
            <a:avLst/>
          </a:prstGeom>
          <a:noFill/>
          <a:ln w="9525">
            <a:noFill/>
            <a:miter lim="800000"/>
            <a:headEnd/>
            <a:tailEnd/>
          </a:ln>
        </p:spPr>
      </p:pic>
      <p:pic>
        <p:nvPicPr>
          <p:cNvPr id="24584" name="Picture 8"/>
          <p:cNvPicPr>
            <a:picLocks noChangeAspect="1" noChangeArrowheads="1"/>
          </p:cNvPicPr>
          <p:nvPr/>
        </p:nvPicPr>
        <p:blipFill>
          <a:blip r:embed="rId5" cstate="print"/>
          <a:srcRect/>
          <a:stretch>
            <a:fillRect/>
          </a:stretch>
        </p:blipFill>
        <p:spPr bwMode="auto">
          <a:xfrm>
            <a:off x="4876800" y="2057400"/>
            <a:ext cx="3886200" cy="2895600"/>
          </a:xfrm>
          <a:prstGeom prst="rect">
            <a:avLst/>
          </a:prstGeom>
          <a:noFill/>
          <a:ln w="9525">
            <a:noFill/>
            <a:miter lim="800000"/>
            <a:headEnd/>
            <a:tailEnd/>
          </a:ln>
        </p:spPr>
      </p:pic>
      <p:pic>
        <p:nvPicPr>
          <p:cNvPr id="24585" name="Picture 9"/>
          <p:cNvPicPr>
            <a:picLocks noChangeAspect="1" noChangeArrowheads="1"/>
          </p:cNvPicPr>
          <p:nvPr/>
        </p:nvPicPr>
        <p:blipFill>
          <a:blip r:embed="rId6" cstate="print"/>
          <a:srcRect/>
          <a:stretch>
            <a:fillRect/>
          </a:stretch>
        </p:blipFill>
        <p:spPr bwMode="auto">
          <a:xfrm>
            <a:off x="4876800" y="2057400"/>
            <a:ext cx="3962400" cy="2895600"/>
          </a:xfrm>
          <a:prstGeom prst="rect">
            <a:avLst/>
          </a:prstGeom>
          <a:noFill/>
          <a:ln w="9525">
            <a:noFill/>
            <a:miter lim="800000"/>
            <a:headEnd/>
            <a:tailEnd/>
          </a:ln>
        </p:spPr>
      </p:pic>
      <p:pic>
        <p:nvPicPr>
          <p:cNvPr id="24586" name="Picture 10"/>
          <p:cNvPicPr>
            <a:picLocks noChangeAspect="1" noChangeArrowheads="1"/>
          </p:cNvPicPr>
          <p:nvPr/>
        </p:nvPicPr>
        <p:blipFill>
          <a:blip r:embed="rId7" cstate="print"/>
          <a:srcRect/>
          <a:stretch>
            <a:fillRect/>
          </a:stretch>
        </p:blipFill>
        <p:spPr bwMode="auto">
          <a:xfrm>
            <a:off x="4800600" y="2057400"/>
            <a:ext cx="4038600" cy="2933700"/>
          </a:xfrm>
          <a:prstGeom prst="rect">
            <a:avLst/>
          </a:prstGeom>
          <a:noFill/>
          <a:ln w="9525">
            <a:noFill/>
            <a:miter lim="800000"/>
            <a:headEnd/>
            <a:tailEnd/>
          </a:ln>
        </p:spPr>
      </p:pic>
      <p:pic>
        <p:nvPicPr>
          <p:cNvPr id="24587" name="Picture 11"/>
          <p:cNvPicPr>
            <a:picLocks noChangeAspect="1" noChangeArrowheads="1"/>
          </p:cNvPicPr>
          <p:nvPr/>
        </p:nvPicPr>
        <p:blipFill>
          <a:blip r:embed="rId8" cstate="print"/>
          <a:srcRect/>
          <a:stretch>
            <a:fillRect/>
          </a:stretch>
        </p:blipFill>
        <p:spPr bwMode="auto">
          <a:xfrm>
            <a:off x="4876800" y="2057400"/>
            <a:ext cx="3886200" cy="2971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dissolve">
                                      <p:cBhvr>
                                        <p:cTn id="7" dur="500"/>
                                        <p:tgtEl>
                                          <p:spTgt spid="24585"/>
                                        </p:tgtEl>
                                      </p:cBhvr>
                                    </p:animEffect>
                                  </p:childTnLst>
                                </p:cTn>
                              </p:par>
                              <p:par>
                                <p:cTn id="8" presetID="47" presetClass="entr" presetSubtype="0" fill="hold"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fade">
                                      <p:cBhvr>
                                        <p:cTn id="10" dur="500"/>
                                        <p:tgtEl>
                                          <p:spTgt spid="34819">
                                            <p:txEl>
                                              <p:pRg st="0" end="0"/>
                                            </p:txEl>
                                          </p:spTgt>
                                        </p:tgtEl>
                                      </p:cBhvr>
                                    </p:animEffect>
                                    <p:anim calcmode="lin" valueType="num">
                                      <p:cBhvr>
                                        <p:cTn id="11"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1000"/>
                                        <p:tgtEl>
                                          <p:spTgt spid="34819">
                                            <p:txEl>
                                              <p:pRg st="2" end="2"/>
                                            </p:txEl>
                                          </p:spTgt>
                                        </p:tgtEl>
                                      </p:cBhvr>
                                    </p:animEffect>
                                    <p:anim calcmode="lin" valueType="num">
                                      <p:cBhvr>
                                        <p:cTn id="18"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20" presetID="9" presetClass="exit" presetSubtype="0" fill="hold" nodeType="withEffect">
                                  <p:stCondLst>
                                    <p:cond delay="0"/>
                                  </p:stCondLst>
                                  <p:childTnLst>
                                    <p:animEffect transition="out" filter="dissolve">
                                      <p:cBhvr>
                                        <p:cTn id="21" dur="500"/>
                                        <p:tgtEl>
                                          <p:spTgt spid="24585"/>
                                        </p:tgtEl>
                                      </p:cBhvr>
                                    </p:animEffect>
                                    <p:set>
                                      <p:cBhvr>
                                        <p:cTn id="22" dur="1" fill="hold">
                                          <p:stCondLst>
                                            <p:cond delay="499"/>
                                          </p:stCondLst>
                                        </p:cTn>
                                        <p:tgtEl>
                                          <p:spTgt spid="24585"/>
                                        </p:tgtEl>
                                        <p:attrNameLst>
                                          <p:attrName>style.visibility</p:attrName>
                                        </p:attrNameLst>
                                      </p:cBhvr>
                                      <p:to>
                                        <p:strVal val="hidden"/>
                                      </p:to>
                                    </p:set>
                                  </p:childTnLst>
                                </p:cTn>
                              </p:par>
                              <p:par>
                                <p:cTn id="23" presetID="47" presetClass="entr" presetSubtype="0" fill="hold" grpId="0" nodeType="withEffect">
                                  <p:stCondLst>
                                    <p:cond delay="0"/>
                                  </p:stCondLst>
                                  <p:childTnLst>
                                    <p:set>
                                      <p:cBhvr>
                                        <p:cTn id="24" dur="1" fill="hold">
                                          <p:stCondLst>
                                            <p:cond delay="0"/>
                                          </p:stCondLst>
                                        </p:cTn>
                                        <p:tgtEl>
                                          <p:spTgt spid="24581"/>
                                        </p:tgtEl>
                                        <p:attrNameLst>
                                          <p:attrName>style.visibility</p:attrName>
                                        </p:attrNameLst>
                                      </p:cBhvr>
                                      <p:to>
                                        <p:strVal val="visible"/>
                                      </p:to>
                                    </p:set>
                                    <p:animEffect transition="in" filter="fade">
                                      <p:cBhvr>
                                        <p:cTn id="25" dur="1000"/>
                                        <p:tgtEl>
                                          <p:spTgt spid="24581"/>
                                        </p:tgtEl>
                                      </p:cBhvr>
                                    </p:animEffect>
                                    <p:anim calcmode="lin" valueType="num">
                                      <p:cBhvr>
                                        <p:cTn id="26" dur="1000" fill="hold"/>
                                        <p:tgtEl>
                                          <p:spTgt spid="24581"/>
                                        </p:tgtEl>
                                        <p:attrNameLst>
                                          <p:attrName>ppt_x</p:attrName>
                                        </p:attrNameLst>
                                      </p:cBhvr>
                                      <p:tavLst>
                                        <p:tav tm="0">
                                          <p:val>
                                            <p:strVal val="#ppt_x"/>
                                          </p:val>
                                        </p:tav>
                                        <p:tav tm="100000">
                                          <p:val>
                                            <p:strVal val="#ppt_x"/>
                                          </p:val>
                                        </p:tav>
                                      </p:tavLst>
                                    </p:anim>
                                    <p:anim calcmode="lin" valueType="num">
                                      <p:cBhvr>
                                        <p:cTn id="27"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fade">
                                      <p:cBhvr>
                                        <p:cTn id="32" dur="1000"/>
                                        <p:tgtEl>
                                          <p:spTgt spid="34819">
                                            <p:txEl>
                                              <p:pRg st="4" end="4"/>
                                            </p:txEl>
                                          </p:spTgt>
                                        </p:tgtEl>
                                      </p:cBhvr>
                                    </p:animEffect>
                                    <p:anim calcmode="lin" valueType="num">
                                      <p:cBhvr>
                                        <p:cTn id="3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500"/>
                                        <p:tgtEl>
                                          <p:spTgt spid="24581"/>
                                        </p:tgtEl>
                                      </p:cBhvr>
                                    </p:animEffect>
                                    <p:set>
                                      <p:cBhvr>
                                        <p:cTn id="37" dur="1" fill="hold">
                                          <p:stCondLst>
                                            <p:cond delay="499"/>
                                          </p:stCondLst>
                                        </p:cTn>
                                        <p:tgtEl>
                                          <p:spTgt spid="2458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4583"/>
                                        </p:tgtEl>
                                        <p:attrNameLst>
                                          <p:attrName>style.visibility</p:attrName>
                                        </p:attrNameLst>
                                      </p:cBhvr>
                                      <p:to>
                                        <p:strVal val="visible"/>
                                      </p:to>
                                    </p:set>
                                    <p:animEffect transition="in" filter="dissolve">
                                      <p:cBhvr>
                                        <p:cTn id="42" dur="500"/>
                                        <p:tgtEl>
                                          <p:spTgt spid="2458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584"/>
                                        </p:tgtEl>
                                        <p:attrNameLst>
                                          <p:attrName>style.visibility</p:attrName>
                                        </p:attrNameLst>
                                      </p:cBhvr>
                                      <p:to>
                                        <p:strVal val="visible"/>
                                      </p:to>
                                    </p:set>
                                    <p:animEffect transition="in" filter="dissolve">
                                      <p:cBhvr>
                                        <p:cTn id="47" dur="500"/>
                                        <p:tgtEl>
                                          <p:spTgt spid="24584"/>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24586"/>
                                        </p:tgtEl>
                                        <p:attrNameLst>
                                          <p:attrName>style.visibility</p:attrName>
                                        </p:attrNameLst>
                                      </p:cBhvr>
                                      <p:to>
                                        <p:strVal val="visible"/>
                                      </p:to>
                                    </p:set>
                                    <p:animEffect transition="in" filter="fade">
                                      <p:cBhvr>
                                        <p:cTn id="52" dur="1000"/>
                                        <p:tgtEl>
                                          <p:spTgt spid="24586"/>
                                        </p:tgtEl>
                                      </p:cBhvr>
                                    </p:animEffect>
                                    <p:anim calcmode="lin" valueType="num">
                                      <p:cBhvr>
                                        <p:cTn id="53" dur="1000" fill="hold"/>
                                        <p:tgtEl>
                                          <p:spTgt spid="24586"/>
                                        </p:tgtEl>
                                        <p:attrNameLst>
                                          <p:attrName>ppt_x</p:attrName>
                                        </p:attrNameLst>
                                      </p:cBhvr>
                                      <p:tavLst>
                                        <p:tav tm="0">
                                          <p:val>
                                            <p:strVal val="#ppt_x"/>
                                          </p:val>
                                        </p:tav>
                                        <p:tav tm="100000">
                                          <p:val>
                                            <p:strVal val="#ppt_x"/>
                                          </p:val>
                                        </p:tav>
                                      </p:tavLst>
                                    </p:anim>
                                    <p:anim calcmode="lin" valueType="num">
                                      <p:cBhvr>
                                        <p:cTn id="54" dur="1000" fill="hold"/>
                                        <p:tgtEl>
                                          <p:spTgt spid="2458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4587"/>
                                        </p:tgtEl>
                                        <p:attrNameLst>
                                          <p:attrName>style.visibility</p:attrName>
                                        </p:attrNameLst>
                                      </p:cBhvr>
                                      <p:to>
                                        <p:strVal val="visible"/>
                                      </p:to>
                                    </p:set>
                                    <p:animEffect transition="in" filter="dissolve">
                                      <p:cBhvr>
                                        <p:cTn id="59"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90600" y="0"/>
            <a:ext cx="8153400" cy="533400"/>
          </a:xfrm>
        </p:spPr>
        <p:txBody>
          <a:bodyPr/>
          <a:lstStyle/>
          <a:p>
            <a:pPr eaLnBrk="1" hangingPunct="1">
              <a:defRPr/>
            </a:pPr>
            <a:r>
              <a:rPr lang="en-US" b="1" dirty="0" smtClean="0">
                <a:solidFill>
                  <a:schemeClr val="tx2">
                    <a:lumMod val="75000"/>
                  </a:schemeClr>
                </a:solidFill>
              </a:rPr>
              <a:t>New Technologies: Calendar</a:t>
            </a:r>
          </a:p>
        </p:txBody>
      </p:sp>
      <p:sp>
        <p:nvSpPr>
          <p:cNvPr id="23555" name="Rectangle 3"/>
          <p:cNvSpPr>
            <a:spLocks noGrp="1" noChangeArrowheads="1"/>
          </p:cNvSpPr>
          <p:nvPr>
            <p:ph sz="quarter" idx="1"/>
          </p:nvPr>
        </p:nvSpPr>
        <p:spPr>
          <a:xfrm>
            <a:off x="0" y="533400"/>
            <a:ext cx="8686800" cy="609600"/>
          </a:xfrm>
        </p:spPr>
        <p:txBody>
          <a:bodyPr/>
          <a:lstStyle/>
          <a:p>
            <a:pPr algn="ctr" eaLnBrk="1" hangingPunct="1">
              <a:lnSpc>
                <a:spcPct val="90000"/>
              </a:lnSpc>
              <a:buFont typeface="Wingdings" pitchFamily="2" charset="2"/>
              <a:buNone/>
            </a:pPr>
            <a:r>
              <a:rPr lang="en-US" sz="2400" dirty="0" smtClean="0"/>
              <a:t>    </a:t>
            </a:r>
            <a:r>
              <a:rPr lang="en-US" sz="2000" b="1" dirty="0" smtClean="0"/>
              <a:t>Mayan priests developed the most elaborate calendar </a:t>
            </a:r>
          </a:p>
          <a:p>
            <a:pPr algn="ctr" eaLnBrk="1" hangingPunct="1">
              <a:lnSpc>
                <a:spcPct val="90000"/>
              </a:lnSpc>
              <a:buFont typeface="Wingdings" pitchFamily="2" charset="2"/>
              <a:buNone/>
            </a:pPr>
            <a:r>
              <a:rPr lang="en-US" sz="2000" b="1" dirty="0" smtClean="0"/>
              <a:t>of the ancient Americas</a:t>
            </a:r>
          </a:p>
          <a:p>
            <a:pPr lvl="1" eaLnBrk="1" hangingPunct="1">
              <a:lnSpc>
                <a:spcPct val="90000"/>
              </a:lnSpc>
              <a:buFont typeface="Wingdings 2" pitchFamily="18" charset="2"/>
              <a:buNone/>
            </a:pPr>
            <a:endParaRPr lang="en-US" sz="2400" dirty="0" smtClean="0"/>
          </a:p>
        </p:txBody>
      </p:sp>
      <p:sp>
        <p:nvSpPr>
          <p:cNvPr id="23556" name="Rectangle 3"/>
          <p:cNvSpPr>
            <a:spLocks noChangeArrowheads="1"/>
          </p:cNvSpPr>
          <p:nvPr/>
        </p:nvSpPr>
        <p:spPr bwMode="auto">
          <a:xfrm>
            <a:off x="9969500" y="-176213"/>
            <a:ext cx="2286000" cy="7226301"/>
          </a:xfrm>
          <a:prstGeom prst="rect">
            <a:avLst/>
          </a:prstGeom>
          <a:noFill/>
          <a:ln w="9525">
            <a:noFill/>
            <a:miter lim="800000"/>
            <a:headEnd/>
            <a:tailEnd/>
          </a:ln>
        </p:spPr>
        <p:txBody>
          <a:bodyPr>
            <a:spAutoFit/>
          </a:bodyPr>
          <a:lstStyle/>
          <a:p>
            <a:pPr marL="319088" indent="-319088">
              <a:lnSpc>
                <a:spcPct val="90000"/>
              </a:lnSpc>
              <a:spcBef>
                <a:spcPts val="700"/>
              </a:spcBef>
              <a:buClr>
                <a:srgbClr val="DD8047"/>
              </a:buClr>
              <a:buSzPct val="60000"/>
              <a:buFont typeface="Wingdings" pitchFamily="2" charset="2"/>
              <a:buChar char=""/>
            </a:pPr>
            <a:r>
              <a:rPr lang="en-US" sz="2400" dirty="0">
                <a:solidFill>
                  <a:srgbClr val="000000"/>
                </a:solidFill>
                <a:latin typeface="Tw Cen MT" pitchFamily="34" charset="0"/>
              </a:rPr>
              <a:t>Interwove two kinds of year</a:t>
            </a:r>
          </a:p>
          <a:p>
            <a:pPr marL="639763" lvl="1" indent="-273050">
              <a:lnSpc>
                <a:spcPct val="90000"/>
              </a:lnSpc>
              <a:spcBef>
                <a:spcPts val="550"/>
              </a:spcBef>
              <a:buClr>
                <a:srgbClr val="94B6D2"/>
              </a:buClr>
              <a:buSzPct val="70000"/>
              <a:buFont typeface="Wingdings 2" pitchFamily="18" charset="2"/>
              <a:buChar char=""/>
            </a:pPr>
            <a:r>
              <a:rPr lang="en-US" sz="2400" dirty="0">
                <a:solidFill>
                  <a:srgbClr val="000000"/>
                </a:solidFill>
                <a:latin typeface="Tw Cen MT" pitchFamily="34" charset="0"/>
              </a:rPr>
              <a:t>A solar year of 365 days governed the agricultural cycle</a:t>
            </a:r>
          </a:p>
          <a:p>
            <a:pPr marL="639763" lvl="1" indent="-273050">
              <a:lnSpc>
                <a:spcPct val="90000"/>
              </a:lnSpc>
              <a:spcBef>
                <a:spcPts val="550"/>
              </a:spcBef>
              <a:buClr>
                <a:srgbClr val="94B6D2"/>
              </a:buClr>
              <a:buSzPct val="70000"/>
              <a:buFont typeface="Wingdings 2" pitchFamily="18" charset="2"/>
              <a:buChar char=""/>
            </a:pPr>
            <a:r>
              <a:rPr lang="en-US" sz="2400" dirty="0">
                <a:solidFill>
                  <a:srgbClr val="000000"/>
                </a:solidFill>
                <a:latin typeface="Tw Cen MT" pitchFamily="34" charset="0"/>
              </a:rPr>
              <a:t>A ritual year of 260 days governed daily affairs by organizing time into twenty “months” of thirteen days each</a:t>
            </a:r>
          </a:p>
        </p:txBody>
      </p:sp>
      <p:pic>
        <p:nvPicPr>
          <p:cNvPr id="5" name="myan calendar 2012.wmv">
            <a:hlinkClick r:id="" action="ppaction://media"/>
          </p:cNvPr>
          <p:cNvPicPr>
            <a:picLocks noRot="1" noChangeAspect="1"/>
          </p:cNvPicPr>
          <p:nvPr>
            <a:videoFile r:link="rId1"/>
          </p:nvPr>
        </p:nvPicPr>
        <p:blipFill>
          <a:blip r:embed="rId4" cstate="print"/>
          <a:stretch>
            <a:fillRect/>
          </a:stretch>
        </p:blipFill>
        <p:spPr>
          <a:xfrm>
            <a:off x="914400" y="1676400"/>
            <a:ext cx="7543800" cy="4263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2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0"/>
            <a:ext cx="8153400" cy="533400"/>
          </a:xfrm>
        </p:spPr>
        <p:txBody>
          <a:bodyPr/>
          <a:lstStyle/>
          <a:p>
            <a:pPr eaLnBrk="1" hangingPunct="1">
              <a:defRPr/>
            </a:pPr>
            <a:r>
              <a:rPr lang="en-US" b="1" dirty="0" smtClean="0">
                <a:solidFill>
                  <a:schemeClr val="tx2">
                    <a:lumMod val="75000"/>
                  </a:schemeClr>
                </a:solidFill>
              </a:rPr>
              <a:t>New Technologies: Astronomy1</a:t>
            </a:r>
          </a:p>
        </p:txBody>
      </p:sp>
      <p:sp>
        <p:nvSpPr>
          <p:cNvPr id="23555" name="Rectangle 3"/>
          <p:cNvSpPr>
            <a:spLocks noGrp="1" noChangeArrowheads="1"/>
          </p:cNvSpPr>
          <p:nvPr>
            <p:ph sz="quarter" idx="1"/>
          </p:nvPr>
        </p:nvSpPr>
        <p:spPr>
          <a:xfrm>
            <a:off x="0" y="533400"/>
            <a:ext cx="8686800" cy="609600"/>
          </a:xfrm>
        </p:spPr>
        <p:txBody>
          <a:bodyPr/>
          <a:lstStyle/>
          <a:p>
            <a:pPr algn="ctr" eaLnBrk="1" hangingPunct="1">
              <a:lnSpc>
                <a:spcPct val="90000"/>
              </a:lnSpc>
              <a:buFont typeface="Wingdings" pitchFamily="2" charset="2"/>
              <a:buNone/>
            </a:pPr>
            <a:r>
              <a:rPr lang="en-US" sz="2400" b="1" dirty="0" smtClean="0">
                <a:effectLst>
                  <a:outerShdw blurRad="38100" dist="38100" dir="2700000" algn="tl">
                    <a:srgbClr val="000000">
                      <a:alpha val="43137"/>
                    </a:srgbClr>
                  </a:outerShdw>
                </a:effectLst>
              </a:rPr>
              <a:t>Temple of the Serpent – </a:t>
            </a:r>
            <a:r>
              <a:rPr lang="en-US" sz="2400" b="1" dirty="0" err="1" smtClean="0">
                <a:effectLst>
                  <a:outerShdw blurRad="38100" dist="38100" dir="2700000" algn="tl">
                    <a:srgbClr val="000000">
                      <a:alpha val="43137"/>
                    </a:srgbClr>
                  </a:outerShdw>
                </a:effectLst>
              </a:rPr>
              <a:t>Chitchen</a:t>
            </a:r>
            <a:r>
              <a:rPr lang="en-US" sz="2400" b="1" dirty="0" smtClean="0">
                <a:effectLst>
                  <a:outerShdw blurRad="38100" dist="38100" dir="2700000" algn="tl">
                    <a:srgbClr val="000000">
                      <a:alpha val="43137"/>
                    </a:srgbClr>
                  </a:outerShdw>
                </a:effectLst>
              </a:rPr>
              <a:t> Itza</a:t>
            </a:r>
          </a:p>
        </p:txBody>
      </p:sp>
      <p:sp>
        <p:nvSpPr>
          <p:cNvPr id="23556" name="Rectangle 3"/>
          <p:cNvSpPr>
            <a:spLocks noChangeArrowheads="1"/>
          </p:cNvSpPr>
          <p:nvPr/>
        </p:nvSpPr>
        <p:spPr bwMode="auto">
          <a:xfrm>
            <a:off x="9969500" y="-176213"/>
            <a:ext cx="2286000" cy="7226301"/>
          </a:xfrm>
          <a:prstGeom prst="rect">
            <a:avLst/>
          </a:prstGeom>
          <a:noFill/>
          <a:ln w="9525">
            <a:noFill/>
            <a:miter lim="800000"/>
            <a:headEnd/>
            <a:tailEnd/>
          </a:ln>
        </p:spPr>
        <p:txBody>
          <a:bodyPr>
            <a:spAutoFit/>
          </a:bodyPr>
          <a:lstStyle/>
          <a:p>
            <a:pPr marL="319088" indent="-319088">
              <a:lnSpc>
                <a:spcPct val="90000"/>
              </a:lnSpc>
              <a:spcBef>
                <a:spcPts val="700"/>
              </a:spcBef>
              <a:buClr>
                <a:srgbClr val="DD8047"/>
              </a:buClr>
              <a:buSzPct val="60000"/>
              <a:buFont typeface="Wingdings" pitchFamily="2" charset="2"/>
              <a:buChar char=""/>
            </a:pPr>
            <a:r>
              <a:rPr lang="en-US" sz="2400">
                <a:solidFill>
                  <a:srgbClr val="000000"/>
                </a:solidFill>
                <a:latin typeface="Tw Cen MT" pitchFamily="34" charset="0"/>
              </a:rPr>
              <a:t>Interwove two kinds of year</a:t>
            </a:r>
          </a:p>
          <a:p>
            <a:pPr marL="639763" lvl="1" indent="-273050">
              <a:lnSpc>
                <a:spcPct val="90000"/>
              </a:lnSpc>
              <a:spcBef>
                <a:spcPts val="550"/>
              </a:spcBef>
              <a:buClr>
                <a:srgbClr val="94B6D2"/>
              </a:buClr>
              <a:buSzPct val="70000"/>
              <a:buFont typeface="Wingdings 2" pitchFamily="18" charset="2"/>
              <a:buChar char=""/>
            </a:pPr>
            <a:r>
              <a:rPr lang="en-US" sz="2400">
                <a:solidFill>
                  <a:srgbClr val="000000"/>
                </a:solidFill>
                <a:latin typeface="Tw Cen MT" pitchFamily="34" charset="0"/>
              </a:rPr>
              <a:t>A solar year of 365 days governed the agricultural cycle</a:t>
            </a:r>
          </a:p>
          <a:p>
            <a:pPr marL="639763" lvl="1" indent="-273050">
              <a:lnSpc>
                <a:spcPct val="90000"/>
              </a:lnSpc>
              <a:spcBef>
                <a:spcPts val="550"/>
              </a:spcBef>
              <a:buClr>
                <a:srgbClr val="94B6D2"/>
              </a:buClr>
              <a:buSzPct val="70000"/>
              <a:buFont typeface="Wingdings 2" pitchFamily="18" charset="2"/>
              <a:buChar char=""/>
            </a:pPr>
            <a:r>
              <a:rPr lang="en-US" sz="2400">
                <a:solidFill>
                  <a:srgbClr val="000000"/>
                </a:solidFill>
                <a:latin typeface="Tw Cen MT" pitchFamily="34" charset="0"/>
              </a:rPr>
              <a:t>A ritual year of 260 days governed daily affairs by organizing time into twenty “months” of thirteen days each</a:t>
            </a:r>
          </a:p>
        </p:txBody>
      </p:sp>
      <p:pic>
        <p:nvPicPr>
          <p:cNvPr id="6" name="Mayan Feathered Serpent.wmv">
            <a:hlinkClick r:id="" action="ppaction://media"/>
          </p:cNvPr>
          <p:cNvPicPr>
            <a:picLocks noRot="1" noChangeAspect="1"/>
          </p:cNvPicPr>
          <p:nvPr>
            <a:videoFile r:link="rId1"/>
          </p:nvPr>
        </p:nvPicPr>
        <p:blipFill>
          <a:blip r:embed="rId4" cstate="print"/>
          <a:stretch>
            <a:fillRect/>
          </a:stretch>
        </p:blipFill>
        <p:spPr>
          <a:xfrm>
            <a:off x="457200" y="1676400"/>
            <a:ext cx="8191335" cy="4876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New Technologies</a:t>
            </a:r>
          </a:p>
        </p:txBody>
      </p:sp>
      <p:sp>
        <p:nvSpPr>
          <p:cNvPr id="24579" name="Rectangle 3"/>
          <p:cNvSpPr>
            <a:spLocks noGrp="1" noChangeArrowheads="1"/>
          </p:cNvSpPr>
          <p:nvPr>
            <p:ph type="body" sz="half" idx="1"/>
          </p:nvPr>
        </p:nvSpPr>
        <p:spPr>
          <a:xfrm>
            <a:off x="228600" y="1524000"/>
            <a:ext cx="5181600" cy="5181600"/>
          </a:xfrm>
          <a:ln>
            <a:solidFill>
              <a:schemeClr val="tx1"/>
            </a:solidFill>
          </a:ln>
        </p:spPr>
        <p:txBody>
          <a:bodyPr/>
          <a:lstStyle/>
          <a:p>
            <a:pPr eaLnBrk="1" hangingPunct="1">
              <a:lnSpc>
                <a:spcPct val="80000"/>
              </a:lnSpc>
            </a:pPr>
            <a:r>
              <a:rPr lang="en-US" sz="2400" dirty="0" smtClean="0"/>
              <a:t>Excelled in astronomy and mathematics</a:t>
            </a:r>
          </a:p>
          <a:p>
            <a:pPr lvl="1" eaLnBrk="1" hangingPunct="1">
              <a:lnSpc>
                <a:spcPct val="80000"/>
              </a:lnSpc>
            </a:pPr>
            <a:r>
              <a:rPr lang="en-US" sz="2400" dirty="0" smtClean="0"/>
              <a:t>Could plot planetary cycles and predict eclipses of the sun and moon</a:t>
            </a:r>
          </a:p>
          <a:p>
            <a:pPr lvl="1" eaLnBrk="1" hangingPunct="1">
              <a:lnSpc>
                <a:spcPct val="80000"/>
              </a:lnSpc>
            </a:pPr>
            <a:r>
              <a:rPr lang="en-US" sz="2400" dirty="0" smtClean="0"/>
              <a:t>Invented the concept of zero and used a symbol to represent zero mathematically, which facilitated the manipulation of large numbers</a:t>
            </a:r>
          </a:p>
          <a:p>
            <a:pPr lvl="1" eaLnBrk="1" hangingPunct="1">
              <a:lnSpc>
                <a:spcPct val="80000"/>
              </a:lnSpc>
            </a:pPr>
            <a:r>
              <a:rPr lang="en-US" sz="2400" dirty="0" smtClean="0"/>
              <a:t>By combining astronomy and mathematics, calculated the length of the solar year at 365.242 days– about 17 seconds shorter than the figure reached by modern astronomers</a:t>
            </a:r>
          </a:p>
        </p:txBody>
      </p:sp>
      <p:pic>
        <p:nvPicPr>
          <p:cNvPr id="24580" name="Picture 9" descr="Numbers 0 - 19"/>
          <p:cNvPicPr>
            <a:picLocks noChangeAspect="1" noChangeArrowheads="1"/>
          </p:cNvPicPr>
          <p:nvPr/>
        </p:nvPicPr>
        <p:blipFill>
          <a:blip r:embed="rId3" cstate="print"/>
          <a:srcRect/>
          <a:stretch>
            <a:fillRect/>
          </a:stretch>
        </p:blipFill>
        <p:spPr bwMode="auto">
          <a:xfrm>
            <a:off x="5486400" y="2057400"/>
            <a:ext cx="3476625" cy="2667000"/>
          </a:xfrm>
          <a:prstGeom prst="rect">
            <a:avLst/>
          </a:prstGeom>
          <a:noFill/>
          <a:ln w="9525">
            <a:noFill/>
            <a:miter lim="800000"/>
            <a:headEnd/>
            <a:tailEnd/>
          </a:ln>
        </p:spPr>
      </p:pic>
      <p:sp>
        <p:nvSpPr>
          <p:cNvPr id="24581" name="Rectangle 10"/>
          <p:cNvSpPr>
            <a:spLocks noChangeArrowheads="1"/>
          </p:cNvSpPr>
          <p:nvPr/>
        </p:nvSpPr>
        <p:spPr bwMode="auto">
          <a:xfrm>
            <a:off x="5943600" y="4953000"/>
            <a:ext cx="2667000" cy="1295400"/>
          </a:xfrm>
          <a:prstGeom prst="rect">
            <a:avLst/>
          </a:prstGeom>
          <a:noFill/>
          <a:ln w="9525">
            <a:solidFill>
              <a:schemeClr val="tx1"/>
            </a:solidFill>
            <a:miter lim="800000"/>
            <a:headEnd/>
            <a:tailEnd/>
          </a:ln>
        </p:spPr>
        <p:txBody>
          <a:bodyPr anchor="ctr"/>
          <a:lstStyle/>
          <a:p>
            <a:pPr algn="ctr"/>
            <a:r>
              <a:rPr lang="en-US" sz="2800">
                <a:solidFill>
                  <a:schemeClr val="tx2"/>
                </a:solidFill>
              </a:rPr>
              <a:t>Mayan numerical system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anim calcmode="lin" valueType="num">
                                      <p:cBhvr>
                                        <p:cTn id="8"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500"/>
                                        <p:tgtEl>
                                          <p:spTgt spid="24579">
                                            <p:txEl>
                                              <p:pRg st="1" end="1"/>
                                            </p:txEl>
                                          </p:spTgt>
                                        </p:tgtEl>
                                      </p:cBhvr>
                                    </p:animEffect>
                                    <p:anim calcmode="lin" valueType="num">
                                      <p:cBhvr>
                                        <p:cTn id="15"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500"/>
                                        <p:tgtEl>
                                          <p:spTgt spid="24579">
                                            <p:txEl>
                                              <p:pRg st="2" end="2"/>
                                            </p:txEl>
                                          </p:spTgt>
                                        </p:tgtEl>
                                      </p:cBhvr>
                                    </p:animEffect>
                                    <p:anim calcmode="lin" valueType="num">
                                      <p:cBhvr>
                                        <p:cTn id="22"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500"/>
                                        <p:tgtEl>
                                          <p:spTgt spid="24579">
                                            <p:txEl>
                                              <p:pRg st="3" end="3"/>
                                            </p:txEl>
                                          </p:spTgt>
                                        </p:tgtEl>
                                      </p:cBhvr>
                                    </p:animEffect>
                                    <p:anim calcmode="lin" valueType="num">
                                      <p:cBhvr>
                                        <p:cTn id="2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990600"/>
          </a:xfrm>
        </p:spPr>
        <p:txBody>
          <a:bodyPr/>
          <a:lstStyle/>
          <a:p>
            <a:pPr eaLnBrk="1" hangingPunct="1"/>
            <a:r>
              <a:rPr lang="en-US" dirty="0" smtClean="0">
                <a:solidFill>
                  <a:schemeClr val="bg2">
                    <a:lumMod val="25000"/>
                  </a:schemeClr>
                </a:solidFill>
              </a:rPr>
              <a:t>Mayan Decline</a:t>
            </a:r>
          </a:p>
        </p:txBody>
      </p:sp>
      <p:sp>
        <p:nvSpPr>
          <p:cNvPr id="25603" name="Rectangle 3"/>
          <p:cNvSpPr>
            <a:spLocks noGrp="1" noChangeArrowheads="1"/>
          </p:cNvSpPr>
          <p:nvPr>
            <p:ph sz="quarter" idx="1"/>
          </p:nvPr>
        </p:nvSpPr>
        <p:spPr>
          <a:xfrm>
            <a:off x="612775" y="1600200"/>
            <a:ext cx="8153400" cy="4495800"/>
          </a:xfrm>
        </p:spPr>
        <p:txBody>
          <a:bodyPr/>
          <a:lstStyle/>
          <a:p>
            <a:pPr eaLnBrk="1" hangingPunct="1"/>
            <a:r>
              <a:rPr lang="en-US" sz="2800" dirty="0" smtClean="0"/>
              <a:t>By about 800, most Mayan populations had begun to desert their cities</a:t>
            </a:r>
          </a:p>
          <a:p>
            <a:pPr lvl="1" eaLnBrk="1" hangingPunct="1"/>
            <a:r>
              <a:rPr lang="en-US" sz="2400" dirty="0" smtClean="0"/>
              <a:t>Full scale decline followed everywhere but in the northern Yucatan</a:t>
            </a:r>
          </a:p>
          <a:p>
            <a:pPr eaLnBrk="1" hangingPunct="1"/>
            <a:r>
              <a:rPr lang="en-US" sz="2800" dirty="0" smtClean="0"/>
              <a:t>Possible causes include foreign invasion, internal dissension and civil war, failure of the water control system leading to agricultural disaster, ecological problems caused by destruction of the forests, epidemic diseases, and natural disasters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anim calcmode="lin" valueType="num">
                                      <p:cBhvr>
                                        <p:cTn id="8"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500"/>
                                        <p:tgtEl>
                                          <p:spTgt spid="25603">
                                            <p:txEl>
                                              <p:pRg st="1" end="1"/>
                                            </p:txEl>
                                          </p:spTgt>
                                        </p:tgtEl>
                                      </p:cBhvr>
                                    </p:animEffect>
                                    <p:anim calcmode="lin" valueType="num">
                                      <p:cBhvr>
                                        <p:cTn id="15"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fade">
                                      <p:cBhvr>
                                        <p:cTn id="21" dur="500"/>
                                        <p:tgtEl>
                                          <p:spTgt spid="25603">
                                            <p:txEl>
                                              <p:pRg st="2" end="2"/>
                                            </p:txEl>
                                          </p:spTgt>
                                        </p:tgtEl>
                                      </p:cBhvr>
                                    </p:animEffect>
                                    <p:anim calcmode="lin" valueType="num">
                                      <p:cBhvr>
                                        <p:cTn id="22"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myan calendar 2012.wmv">
            <a:hlinkClick r:id="" action="ppaction://media"/>
          </p:cNvPr>
          <p:cNvPicPr>
            <a:picLocks noRot="1" noChangeAspect="1"/>
          </p:cNvPicPr>
          <p:nvPr>
            <a:videoFile r:link="rId1"/>
          </p:nvPr>
        </p:nvPicPr>
        <p:blipFill>
          <a:blip r:embed="rId4" cstate="print"/>
          <a:stretch>
            <a:fillRect/>
          </a:stretch>
        </p:blipFill>
        <p:spPr>
          <a:xfrm>
            <a:off x="990600" y="685800"/>
            <a:ext cx="6740769" cy="3810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2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yan-calendar.jpg"/>
          <p:cNvPicPr>
            <a:picLocks noChangeAspect="1"/>
          </p:cNvPicPr>
          <p:nvPr/>
        </p:nvPicPr>
        <p:blipFill>
          <a:blip r:embed="rId3" cstate="print"/>
          <a:stretch>
            <a:fillRect/>
          </a:stretch>
        </p:blipFill>
        <p:spPr>
          <a:xfrm>
            <a:off x="5638800" y="2209800"/>
            <a:ext cx="333375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44" name="TextBox 2"/>
          <p:cNvSpPr txBox="1">
            <a:spLocks noChangeArrowheads="1"/>
          </p:cNvSpPr>
          <p:nvPr/>
        </p:nvSpPr>
        <p:spPr bwMode="auto">
          <a:xfrm>
            <a:off x="0" y="0"/>
            <a:ext cx="7391400" cy="1200150"/>
          </a:xfrm>
          <a:prstGeom prst="rect">
            <a:avLst/>
          </a:prstGeom>
          <a:noFill/>
          <a:ln w="9525">
            <a:noFill/>
            <a:miter lim="800000"/>
            <a:headEnd/>
            <a:tailEnd/>
          </a:ln>
        </p:spPr>
        <p:txBody>
          <a:bodyPr>
            <a:spAutoFit/>
          </a:bodyPr>
          <a:lstStyle/>
          <a:p>
            <a:r>
              <a:rPr lang="en-US" sz="3600" dirty="0" smtClean="0"/>
              <a:t>Do Now: Name </a:t>
            </a:r>
            <a:r>
              <a:rPr lang="en-US" sz="3600" dirty="0"/>
              <a:t>a characteristic or trait of a civilization?</a:t>
            </a:r>
          </a:p>
        </p:txBody>
      </p:sp>
      <p:pic>
        <p:nvPicPr>
          <p:cNvPr id="2" name="Picture 3"/>
          <p:cNvPicPr>
            <a:picLocks noChangeAspect="1" noChangeArrowheads="1"/>
          </p:cNvPicPr>
          <p:nvPr/>
        </p:nvPicPr>
        <p:blipFill>
          <a:blip r:embed="rId4" cstate="print"/>
          <a:srcRect/>
          <a:stretch>
            <a:fillRect/>
          </a:stretch>
        </p:blipFill>
        <p:spPr bwMode="auto">
          <a:xfrm>
            <a:off x="4572000" y="990600"/>
            <a:ext cx="2590800" cy="2026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4"/>
          <p:cNvPicPr>
            <a:picLocks noChangeAspect="1" noChangeArrowheads="1"/>
          </p:cNvPicPr>
          <p:nvPr/>
        </p:nvPicPr>
        <p:blipFill>
          <a:blip r:embed="rId5" cstate="print"/>
          <a:srcRect/>
          <a:stretch>
            <a:fillRect/>
          </a:stretch>
        </p:blipFill>
        <p:spPr bwMode="auto">
          <a:xfrm>
            <a:off x="1371600" y="1600200"/>
            <a:ext cx="34290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4" name="Picture 6"/>
          <p:cNvPicPr>
            <a:picLocks noChangeAspect="1" noChangeArrowheads="1"/>
          </p:cNvPicPr>
          <p:nvPr/>
        </p:nvPicPr>
        <p:blipFill>
          <a:blip r:embed="rId6" cstate="print"/>
          <a:srcRect/>
          <a:stretch>
            <a:fillRect/>
          </a:stretch>
        </p:blipFill>
        <p:spPr bwMode="auto">
          <a:xfrm>
            <a:off x="304800" y="2743200"/>
            <a:ext cx="2057400" cy="295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362200" y="6096000"/>
            <a:ext cx="6781800" cy="461665"/>
          </a:xfrm>
          <a:prstGeom prst="rect">
            <a:avLst/>
          </a:prstGeom>
          <a:noFill/>
        </p:spPr>
        <p:txBody>
          <a:bodyPr wrap="square" rtlCol="0">
            <a:spAutoFit/>
          </a:bodyPr>
          <a:lstStyle/>
          <a:p>
            <a:r>
              <a:rPr lang="en-US" sz="2400" b="1" dirty="0" smtClean="0">
                <a:solidFill>
                  <a:schemeClr val="bg1"/>
                </a:solidFill>
              </a:rPr>
              <a:t>HW: Friday: Vocabulary Due &amp; Quiz</a:t>
            </a:r>
            <a:endParaRPr lang="en-US" sz="24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962400"/>
            <a:ext cx="5715000" cy="1524000"/>
          </a:xfrm>
        </p:spPr>
        <p:txBody>
          <a:bodyPr>
            <a:normAutofit/>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Civilizations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of the America’s</a:t>
            </a:r>
            <a:endParaRPr lang="en-US" b="1"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981200" y="5257800"/>
            <a:ext cx="2438400" cy="685800"/>
          </a:xfrm>
        </p:spPr>
        <p:txBody>
          <a:bodyPr/>
          <a:lstStyle/>
          <a:p>
            <a:pPr eaLnBrk="1" fontAlgn="auto" hangingPunct="1">
              <a:spcAft>
                <a:spcPts val="0"/>
              </a:spcAft>
              <a:buFont typeface="Wingdings"/>
              <a:buNone/>
              <a:defRPr/>
            </a:pPr>
            <a:r>
              <a:rPr lang="en-US" b="1" dirty="0" err="1" smtClean="0">
                <a:solidFill>
                  <a:schemeClr val="bg1"/>
                </a:solidFill>
                <a:effectLst>
                  <a:outerShdw blurRad="38100" dist="38100" dir="2700000" algn="tl">
                    <a:srgbClr val="000000">
                      <a:alpha val="43137"/>
                    </a:srgbClr>
                  </a:outerShdw>
                </a:effectLst>
              </a:rPr>
              <a:t>Olmec</a:t>
            </a:r>
            <a:r>
              <a:rPr lang="en-US" b="1" dirty="0" smtClean="0">
                <a:solidFill>
                  <a:schemeClr val="bg1"/>
                </a:solidFill>
                <a:effectLst>
                  <a:outerShdw blurRad="38100" dist="38100" dir="2700000" algn="tl">
                    <a:srgbClr val="000000">
                      <a:alpha val="43137"/>
                    </a:srgbClr>
                  </a:outerShdw>
                </a:effectLst>
              </a:rPr>
              <a:t> &amp;</a:t>
            </a:r>
            <a:r>
              <a:rPr lang="en-US" b="1" dirty="0" smtClean="0">
                <a:solidFill>
                  <a:schemeClr val="bg1"/>
                </a:solidFill>
                <a:effectLst>
                  <a:outerShdw blurRad="38100" dist="38100" dir="2700000" algn="tl">
                    <a:srgbClr val="000000">
                      <a:alpha val="43137"/>
                    </a:srgbClr>
                  </a:outerShdw>
                </a:effectLst>
              </a:rPr>
              <a:t> Mayan</a:t>
            </a:r>
            <a:endParaRPr lang="en-US" b="1" dirty="0">
              <a:solidFill>
                <a:schemeClr val="bg1"/>
              </a:solidFill>
              <a:effectLst>
                <a:outerShdw blurRad="38100" dist="38100" dir="2700000" algn="tl">
                  <a:srgbClr val="000000">
                    <a:alpha val="43137"/>
                  </a:srgbClr>
                </a:outerShdw>
              </a:effectLst>
            </a:endParaRPr>
          </a:p>
        </p:txBody>
      </p:sp>
      <p:pic>
        <p:nvPicPr>
          <p:cNvPr id="6" name="Picture 2" descr="Oxkintok"/>
          <p:cNvPicPr>
            <a:picLocks noChangeAspect="1" noChangeArrowheads="1"/>
          </p:cNvPicPr>
          <p:nvPr/>
        </p:nvPicPr>
        <p:blipFill>
          <a:blip r:embed="rId3" cstate="print"/>
          <a:srcRect/>
          <a:stretch>
            <a:fillRect/>
          </a:stretch>
        </p:blipFill>
        <p:spPr bwMode="auto">
          <a:xfrm>
            <a:off x="152400" y="228600"/>
            <a:ext cx="5638800" cy="3748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Scan1811"/>
          <p:cNvPicPr>
            <a:picLocks noChangeAspect="1" noChangeArrowheads="1"/>
          </p:cNvPicPr>
          <p:nvPr/>
        </p:nvPicPr>
        <p:blipFill>
          <a:blip r:embed="rId4" cstate="print"/>
          <a:srcRect/>
          <a:stretch>
            <a:fillRect/>
          </a:stretch>
        </p:blipFill>
        <p:spPr bwMode="auto">
          <a:xfrm>
            <a:off x="6096000" y="685800"/>
            <a:ext cx="2900765"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438400" y="6172200"/>
            <a:ext cx="6705600" cy="369888"/>
          </a:xfrm>
          <a:prstGeom prst="rect">
            <a:avLst/>
          </a:prstGeom>
          <a:noFill/>
        </p:spPr>
        <p:txBody>
          <a:bodyPr>
            <a:spAutoFit/>
          </a:bodyPr>
          <a:lstStyle/>
          <a:p>
            <a:r>
              <a:rPr lang="en-US" b="1" dirty="0" smtClean="0">
                <a:solidFill>
                  <a:schemeClr val="bg1"/>
                </a:solidFill>
                <a:effectLst>
                  <a:outerShdw blurRad="38100" dist="38100" dir="2700000" algn="tl">
                    <a:srgbClr val="000000">
                      <a:alpha val="43137"/>
                    </a:srgbClr>
                  </a:outerShdw>
                </a:effectLst>
              </a:rPr>
              <a:t>AIM: How were the </a:t>
            </a:r>
            <a:r>
              <a:rPr lang="en-US" b="1" dirty="0" err="1" smtClean="0">
                <a:solidFill>
                  <a:schemeClr val="bg1"/>
                </a:solidFill>
                <a:effectLst>
                  <a:outerShdw blurRad="38100" dist="38100" dir="2700000" algn="tl">
                    <a:srgbClr val="000000">
                      <a:alpha val="43137"/>
                    </a:srgbClr>
                  </a:outerShdw>
                </a:effectLst>
              </a:rPr>
              <a:t>Olmec</a:t>
            </a:r>
            <a:r>
              <a:rPr lang="en-US" b="1" dirty="0" smtClean="0">
                <a:solidFill>
                  <a:schemeClr val="bg1"/>
                </a:solidFill>
                <a:effectLst>
                  <a:outerShdw blurRad="38100" dist="38100" dir="2700000" algn="tl">
                    <a:srgbClr val="000000">
                      <a:alpha val="43137"/>
                    </a:srgbClr>
                  </a:outerShdw>
                </a:effectLst>
              </a:rPr>
              <a:t> &amp; Mayan Civilizations similar?</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TextBox 2"/>
          <p:cNvSpPr txBox="1">
            <a:spLocks noChangeArrowheads="1"/>
          </p:cNvSpPr>
          <p:nvPr/>
        </p:nvSpPr>
        <p:spPr bwMode="auto">
          <a:xfrm>
            <a:off x="0" y="0"/>
            <a:ext cx="9144000" cy="1754326"/>
          </a:xfrm>
          <a:prstGeom prst="rect">
            <a:avLst/>
          </a:prstGeom>
          <a:noFill/>
          <a:ln w="9525">
            <a:noFill/>
            <a:miter lim="800000"/>
            <a:headEnd/>
            <a:tailEnd/>
          </a:ln>
        </p:spPr>
        <p:txBody>
          <a:bodyPr wrap="square">
            <a:spAutoFit/>
          </a:bodyPr>
          <a:lstStyle/>
          <a:p>
            <a:r>
              <a:rPr lang="en-US" sz="3600" dirty="0" smtClean="0"/>
              <a:t>In </a:t>
            </a:r>
            <a:r>
              <a:rPr lang="en-US" sz="3600" dirty="0" smtClean="0"/>
              <a:t>between or on what two (2) continents </a:t>
            </a:r>
            <a:r>
              <a:rPr lang="en-US" sz="3600" dirty="0" smtClean="0"/>
              <a:t/>
            </a:r>
            <a:br>
              <a:rPr lang="en-US" sz="3600" dirty="0" smtClean="0"/>
            </a:br>
            <a:r>
              <a:rPr lang="en-US" sz="3600" dirty="0" smtClean="0"/>
              <a:t>is </a:t>
            </a:r>
            <a:r>
              <a:rPr lang="en-US" sz="3600" dirty="0" smtClean="0"/>
              <a:t>Mesoamerica located?</a:t>
            </a:r>
          </a:p>
          <a:p>
            <a:endParaRPr lang="en-US" sz="3600" dirty="0"/>
          </a:p>
        </p:txBody>
      </p:sp>
      <p:pic>
        <p:nvPicPr>
          <p:cNvPr id="1026" name="Picture 2"/>
          <p:cNvPicPr>
            <a:picLocks noChangeAspect="1" noChangeArrowheads="1"/>
          </p:cNvPicPr>
          <p:nvPr/>
        </p:nvPicPr>
        <p:blipFill>
          <a:blip r:embed="rId3" cstate="print"/>
          <a:srcRect/>
          <a:stretch>
            <a:fillRect/>
          </a:stretch>
        </p:blipFill>
        <p:spPr bwMode="auto">
          <a:xfrm>
            <a:off x="0" y="1600200"/>
            <a:ext cx="5562600" cy="5257800"/>
          </a:xfrm>
          <a:prstGeom prst="rect">
            <a:avLst/>
          </a:prstGeom>
          <a:noFill/>
          <a:ln w="9525">
            <a:noFill/>
            <a:miter lim="800000"/>
            <a:headEnd/>
            <a:tailEnd/>
          </a:ln>
        </p:spPr>
      </p:pic>
      <p:sp>
        <p:nvSpPr>
          <p:cNvPr id="12" name="Left Arrow 11"/>
          <p:cNvSpPr/>
          <p:nvPr/>
        </p:nvSpPr>
        <p:spPr>
          <a:xfrm>
            <a:off x="2209800" y="2743200"/>
            <a:ext cx="3505200"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North America</a:t>
            </a:r>
            <a:endParaRPr lang="en-US" sz="3200" b="1" dirty="0"/>
          </a:p>
        </p:txBody>
      </p:sp>
      <p:sp>
        <p:nvSpPr>
          <p:cNvPr id="13" name="Left Arrow 12"/>
          <p:cNvSpPr/>
          <p:nvPr/>
        </p:nvSpPr>
        <p:spPr>
          <a:xfrm>
            <a:off x="2362200" y="3733800"/>
            <a:ext cx="3962400" cy="762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Mesoamerica</a:t>
            </a:r>
            <a:endParaRPr lang="en-US" sz="3200" b="1" dirty="0"/>
          </a:p>
        </p:txBody>
      </p:sp>
      <p:sp>
        <p:nvSpPr>
          <p:cNvPr id="14" name="Left Arrow 13"/>
          <p:cNvSpPr/>
          <p:nvPr/>
        </p:nvSpPr>
        <p:spPr>
          <a:xfrm>
            <a:off x="3429000" y="4648200"/>
            <a:ext cx="3886200"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South America</a:t>
            </a:r>
            <a:endParaRPr lang="en-US" sz="3200" b="1" dirty="0"/>
          </a:p>
        </p:txBody>
      </p:sp>
      <p:sp>
        <p:nvSpPr>
          <p:cNvPr id="15" name="Rectangle 14"/>
          <p:cNvSpPr/>
          <p:nvPr/>
        </p:nvSpPr>
        <p:spPr>
          <a:xfrm>
            <a:off x="5486400" y="5791200"/>
            <a:ext cx="3657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447800" y="2743200"/>
            <a:ext cx="6848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A</a:t>
            </a:r>
            <a:endParaRPr lang="en-US" sz="5400" b="1" cap="none" spc="0" dirty="0">
              <a:ln w="50800"/>
              <a:solidFill>
                <a:schemeClr val="bg1">
                  <a:shade val="50000"/>
                </a:schemeClr>
              </a:solidFill>
              <a:effectLst/>
            </a:endParaRPr>
          </a:p>
        </p:txBody>
      </p:sp>
      <p:sp>
        <p:nvSpPr>
          <p:cNvPr id="17" name="Rectangle 16"/>
          <p:cNvSpPr/>
          <p:nvPr/>
        </p:nvSpPr>
        <p:spPr>
          <a:xfrm>
            <a:off x="2895600" y="4724400"/>
            <a:ext cx="6848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B</a:t>
            </a:r>
            <a:endParaRPr lang="en-US" sz="5400" b="1" cap="none" spc="0" dirty="0">
              <a:ln w="50800"/>
              <a:solidFill>
                <a:schemeClr val="bg1">
                  <a:shade val="50000"/>
                </a:schemeClr>
              </a:solidFill>
              <a:effectLst/>
            </a:endParaRPr>
          </a:p>
        </p:txBody>
      </p:sp>
      <p:sp>
        <p:nvSpPr>
          <p:cNvPr id="18" name="Rectangle 17"/>
          <p:cNvSpPr/>
          <p:nvPr/>
        </p:nvSpPr>
        <p:spPr>
          <a:xfrm>
            <a:off x="1828800" y="3733800"/>
            <a:ext cx="68480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C</a:t>
            </a:r>
            <a:endParaRPr lang="en-US" sz="5400" b="1" cap="none" spc="0" dirty="0">
              <a:ln w="50800"/>
              <a:solidFill>
                <a:schemeClr val="bg1">
                  <a:shade val="50000"/>
                </a:schemeClr>
              </a:solidFill>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229600" cy="1143000"/>
          </a:xfrm>
        </p:spPr>
        <p:txBody>
          <a:bodyPr/>
          <a:lstStyle/>
          <a:p>
            <a:pPr eaLnBrk="1" hangingPunct="1"/>
            <a:r>
              <a:rPr lang="en-US" b="1" smtClean="0">
                <a:solidFill>
                  <a:schemeClr val="tx1"/>
                </a:solidFill>
              </a:rPr>
              <a:t>Olmec Civilization</a:t>
            </a:r>
          </a:p>
        </p:txBody>
      </p:sp>
      <p:sp>
        <p:nvSpPr>
          <p:cNvPr id="13315" name="Rectangle 3"/>
          <p:cNvSpPr>
            <a:spLocks noGrp="1" noChangeArrowheads="1"/>
          </p:cNvSpPr>
          <p:nvPr>
            <p:ph sz="quarter" idx="1"/>
          </p:nvPr>
        </p:nvSpPr>
        <p:spPr>
          <a:xfrm>
            <a:off x="612775" y="1600200"/>
            <a:ext cx="8153400" cy="4495800"/>
          </a:xfrm>
        </p:spPr>
        <p:txBody>
          <a:bodyPr/>
          <a:lstStyle/>
          <a:p>
            <a:pPr eaLnBrk="1" hangingPunct="1"/>
            <a:endParaRPr lang="en-US" smtClean="0"/>
          </a:p>
        </p:txBody>
      </p:sp>
      <p:pic>
        <p:nvPicPr>
          <p:cNvPr id="13316" name="Picture 5" descr="crystal_map"/>
          <p:cNvPicPr>
            <a:picLocks noChangeAspect="1" noChangeArrowheads="1"/>
          </p:cNvPicPr>
          <p:nvPr/>
        </p:nvPicPr>
        <p:blipFill>
          <a:blip r:embed="rId3" cstate="print"/>
          <a:srcRect/>
          <a:stretch>
            <a:fillRect/>
          </a:stretch>
        </p:blipFill>
        <p:spPr bwMode="auto">
          <a:xfrm>
            <a:off x="76200" y="1219200"/>
            <a:ext cx="9021763" cy="5537200"/>
          </a:xfrm>
          <a:prstGeom prst="rect">
            <a:avLst/>
          </a:prstGeom>
          <a:noFill/>
          <a:ln w="9525">
            <a:noFill/>
            <a:miter lim="800000"/>
            <a:headEnd/>
            <a:tailEnd/>
          </a:ln>
        </p:spPr>
      </p:pic>
      <p:sp>
        <p:nvSpPr>
          <p:cNvPr id="8" name="TextBox 7"/>
          <p:cNvSpPr txBox="1"/>
          <p:nvPr/>
        </p:nvSpPr>
        <p:spPr>
          <a:xfrm>
            <a:off x="5638800" y="228600"/>
            <a:ext cx="29718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Mexico &amp; Central America</a:t>
            </a:r>
          </a:p>
        </p:txBody>
      </p:sp>
      <p:sp>
        <p:nvSpPr>
          <p:cNvPr id="6" name="Oval 5"/>
          <p:cNvSpPr/>
          <p:nvPr/>
        </p:nvSpPr>
        <p:spPr>
          <a:xfrm>
            <a:off x="3657600" y="3810000"/>
            <a:ext cx="2743200" cy="1447800"/>
          </a:xfrm>
          <a:prstGeom prst="ellipse">
            <a:avLst/>
          </a:prstGeom>
          <a:noFill/>
          <a:ln w="76200">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eaLnBrk="1" hangingPunct="1"/>
            <a:r>
              <a:rPr lang="en-US" smtClean="0">
                <a:solidFill>
                  <a:schemeClr val="tx1"/>
                </a:solidFill>
              </a:rPr>
              <a:t>Olmec Head at La Venta</a:t>
            </a:r>
          </a:p>
        </p:txBody>
      </p:sp>
      <p:pic>
        <p:nvPicPr>
          <p:cNvPr id="14339" name="Picture 7" descr="olmechead3"/>
          <p:cNvPicPr>
            <a:picLocks noChangeAspect="1" noChangeArrowheads="1"/>
          </p:cNvPicPr>
          <p:nvPr/>
        </p:nvPicPr>
        <p:blipFill>
          <a:blip r:embed="rId3" cstate="print"/>
          <a:srcRect/>
          <a:stretch>
            <a:fillRect/>
          </a:stretch>
        </p:blipFill>
        <p:spPr bwMode="auto">
          <a:xfrm>
            <a:off x="838200" y="1447800"/>
            <a:ext cx="7586663" cy="51831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quarter" idx="1"/>
          </p:nvPr>
        </p:nvSpPr>
        <p:spPr>
          <a:xfrm>
            <a:off x="0" y="1524000"/>
            <a:ext cx="4645025" cy="5334000"/>
          </a:xfrm>
        </p:spPr>
        <p:txBody>
          <a:bodyPr/>
          <a:lstStyle/>
          <a:p>
            <a:pPr eaLnBrk="1" hangingPunct="1">
              <a:buClrTx/>
              <a:buSzPct val="69000"/>
              <a:buFont typeface="Arial" charset="0"/>
              <a:buChar char="•"/>
            </a:pPr>
            <a:r>
              <a:rPr lang="en-US" sz="2400" dirty="0" smtClean="0"/>
              <a:t>1</a:t>
            </a:r>
            <a:r>
              <a:rPr lang="en-US" sz="2400" baseline="30000" dirty="0" smtClean="0"/>
              <a:t>st</a:t>
            </a:r>
            <a:r>
              <a:rPr lang="en-US" sz="2400" dirty="0" smtClean="0"/>
              <a:t> </a:t>
            </a:r>
            <a:r>
              <a:rPr lang="en-US" sz="2400" b="1" dirty="0" smtClean="0"/>
              <a:t>COMPLEX SOCIETY </a:t>
            </a:r>
            <a:r>
              <a:rPr lang="en-US" sz="2400" dirty="0" smtClean="0"/>
              <a:t>in the Americas (1200BC)</a:t>
            </a:r>
          </a:p>
          <a:p>
            <a:pPr eaLnBrk="1" hangingPunct="1">
              <a:buClrTx/>
              <a:buSzPct val="69000"/>
              <a:buFont typeface="Arial" charset="0"/>
              <a:buChar char="•"/>
            </a:pPr>
            <a:r>
              <a:rPr lang="en-US" sz="2400" dirty="0" smtClean="0"/>
              <a:t>Built elaborate </a:t>
            </a:r>
            <a:r>
              <a:rPr lang="en-US" sz="2400" b="1" dirty="0" smtClean="0"/>
              <a:t>CITIES</a:t>
            </a:r>
            <a:r>
              <a:rPr lang="en-US" sz="2400" dirty="0" smtClean="0"/>
              <a:t> with </a:t>
            </a:r>
            <a:r>
              <a:rPr lang="en-US" sz="2400" b="1" dirty="0" smtClean="0"/>
              <a:t>DRAINAGE SYSTEMS </a:t>
            </a:r>
            <a:r>
              <a:rPr lang="en-US" sz="2400" dirty="0" smtClean="0"/>
              <a:t>to divert waters that might otherwise have caused floods.</a:t>
            </a:r>
          </a:p>
          <a:p>
            <a:pPr marL="319088" lvl="1" indent="-319088" eaLnBrk="1" hangingPunct="1">
              <a:spcBef>
                <a:spcPts val="700"/>
              </a:spcBef>
              <a:buClrTx/>
              <a:buSzPct val="69000"/>
              <a:buFont typeface="Arial" charset="0"/>
              <a:buChar char="•"/>
            </a:pPr>
            <a:r>
              <a:rPr lang="en-US" sz="2400" dirty="0" smtClean="0"/>
              <a:t>Jade Craftsman - Imported jade and obsidian and exported small jade, basalt, and ceramic &amp; created stone works of art. </a:t>
            </a:r>
            <a:r>
              <a:rPr lang="en-US" sz="2400" b="1" dirty="0" smtClean="0">
                <a:solidFill>
                  <a:srgbClr val="FF0000"/>
                </a:solidFill>
              </a:rPr>
              <a:t>TRADE</a:t>
            </a:r>
          </a:p>
          <a:p>
            <a:pPr marL="319088" lvl="1" indent="-319088" eaLnBrk="1" hangingPunct="1">
              <a:spcBef>
                <a:spcPts val="700"/>
              </a:spcBef>
              <a:buClrTx/>
              <a:buSzPct val="69000"/>
              <a:buFont typeface="Arial" charset="0"/>
              <a:buChar char="•"/>
            </a:pPr>
            <a:r>
              <a:rPr lang="en-US" sz="2400" dirty="0" smtClean="0"/>
              <a:t>Math &amp; Astronomy to create a </a:t>
            </a:r>
            <a:r>
              <a:rPr lang="en-US" sz="2400" b="1" dirty="0" smtClean="0">
                <a:solidFill>
                  <a:srgbClr val="FF0000"/>
                </a:solidFill>
              </a:rPr>
              <a:t>CALENDAR</a:t>
            </a:r>
            <a:r>
              <a:rPr lang="en-US" sz="2400" dirty="0" smtClean="0"/>
              <a:t>.</a:t>
            </a:r>
          </a:p>
          <a:p>
            <a:pPr eaLnBrk="1" hangingPunct="1">
              <a:buClrTx/>
              <a:buFont typeface="Arial" charset="0"/>
              <a:buChar char="•"/>
            </a:pPr>
            <a:endParaRPr lang="en-US" sz="3200" dirty="0" smtClean="0"/>
          </a:p>
          <a:p>
            <a:pPr eaLnBrk="1" hangingPunct="1">
              <a:buClrTx/>
              <a:buFont typeface="Arial" charset="0"/>
              <a:buChar char="•"/>
            </a:pPr>
            <a:endParaRPr lang="en-US" dirty="0" smtClean="0"/>
          </a:p>
        </p:txBody>
      </p:sp>
      <p:sp>
        <p:nvSpPr>
          <p:cNvPr id="15363" name="Rectangle 2"/>
          <p:cNvSpPr>
            <a:spLocks noGrp="1" noChangeArrowheads="1"/>
          </p:cNvSpPr>
          <p:nvPr>
            <p:ph type="title"/>
          </p:nvPr>
        </p:nvSpPr>
        <p:spPr>
          <a:xfrm>
            <a:off x="304800" y="0"/>
            <a:ext cx="8534400" cy="990600"/>
          </a:xfrm>
        </p:spPr>
        <p:txBody>
          <a:bodyPr/>
          <a:lstStyle/>
          <a:p>
            <a:pPr eaLnBrk="1" hangingPunct="1"/>
            <a:r>
              <a:rPr lang="en-US" b="1" smtClean="0">
                <a:solidFill>
                  <a:schemeClr val="tx1"/>
                </a:solidFill>
              </a:rPr>
              <a:t>Olmecs – Important Achievements</a:t>
            </a:r>
          </a:p>
        </p:txBody>
      </p:sp>
      <p:pic>
        <p:nvPicPr>
          <p:cNvPr id="18436" name="Picture 4"/>
          <p:cNvPicPr>
            <a:picLocks noChangeAspect="1" noChangeArrowheads="1"/>
          </p:cNvPicPr>
          <p:nvPr/>
        </p:nvPicPr>
        <p:blipFill>
          <a:blip r:embed="rId3" cstate="print"/>
          <a:srcRect/>
          <a:stretch>
            <a:fillRect/>
          </a:stretch>
        </p:blipFill>
        <p:spPr bwMode="auto">
          <a:xfrm>
            <a:off x="4876800" y="1600200"/>
            <a:ext cx="39624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7" name="Picture 5"/>
          <p:cNvPicPr>
            <a:picLocks noChangeAspect="1" noChangeArrowheads="1"/>
          </p:cNvPicPr>
          <p:nvPr/>
        </p:nvPicPr>
        <p:blipFill>
          <a:blip r:embed="rId4" cstate="print"/>
          <a:srcRect/>
          <a:stretch>
            <a:fillRect/>
          </a:stretch>
        </p:blipFill>
        <p:spPr bwMode="auto">
          <a:xfrm>
            <a:off x="4724400" y="990600"/>
            <a:ext cx="42672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8" name="Picture 6"/>
          <p:cNvPicPr>
            <a:picLocks noChangeAspect="1" noChangeArrowheads="1"/>
          </p:cNvPicPr>
          <p:nvPr/>
        </p:nvPicPr>
        <p:blipFill>
          <a:blip r:embed="rId5" cstate="print"/>
          <a:srcRect/>
          <a:stretch>
            <a:fillRect/>
          </a:stretch>
        </p:blipFill>
        <p:spPr bwMode="auto">
          <a:xfrm>
            <a:off x="152400" y="1143000"/>
            <a:ext cx="4445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9" name="Picture 7"/>
          <p:cNvPicPr>
            <a:picLocks noChangeAspect="1" noChangeArrowheads="1"/>
          </p:cNvPicPr>
          <p:nvPr/>
        </p:nvPicPr>
        <p:blipFill>
          <a:blip r:embed="rId6" cstate="print"/>
          <a:srcRect/>
          <a:stretch>
            <a:fillRect/>
          </a:stretch>
        </p:blipFill>
        <p:spPr bwMode="auto">
          <a:xfrm>
            <a:off x="4724400" y="838200"/>
            <a:ext cx="4419600"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1000"/>
                                        <p:tgtEl>
                                          <p:spTgt spid="19459">
                                            <p:txEl>
                                              <p:pRg st="1" end="1"/>
                                            </p:txEl>
                                          </p:spTgt>
                                        </p:tgtEl>
                                      </p:cBhvr>
                                    </p:animEffect>
                                    <p:anim calcmode="lin" valueType="num">
                                      <p:cBhvr>
                                        <p:cTn id="18"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9459">
                                            <p:txEl>
                                              <p:pRg st="2" end="2"/>
                                            </p:txEl>
                                          </p:spTgt>
                                        </p:tgtEl>
                                        <p:attrNameLst>
                                          <p:attrName>style.visibility</p:attrName>
                                        </p:attrNameLst>
                                      </p:cBhvr>
                                      <p:to>
                                        <p:strVal val="visible"/>
                                      </p:to>
                                    </p:set>
                                    <p:animEffect transition="in" filter="fade">
                                      <p:cBhvr>
                                        <p:cTn id="24" dur="1000"/>
                                        <p:tgtEl>
                                          <p:spTgt spid="19459">
                                            <p:txEl>
                                              <p:pRg st="2" end="2"/>
                                            </p:txEl>
                                          </p:spTgt>
                                        </p:tgtEl>
                                      </p:cBhvr>
                                    </p:animEffect>
                                    <p:anim calcmode="lin" valueType="num">
                                      <p:cBhvr>
                                        <p:cTn id="25"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9459">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8438"/>
                                        </p:tgtEl>
                                        <p:attrNameLst>
                                          <p:attrName>style.visibility</p:attrName>
                                        </p:attrNameLst>
                                      </p:cBhvr>
                                      <p:to>
                                        <p:strVal val="visible"/>
                                      </p:to>
                                    </p:set>
                                    <p:animEffect transition="in" filter="fade">
                                      <p:cBhvr>
                                        <p:cTn id="29" dur="1000"/>
                                        <p:tgtEl>
                                          <p:spTgt spid="18438"/>
                                        </p:tgtEl>
                                      </p:cBhvr>
                                    </p:animEffect>
                                    <p:anim calcmode="lin" valueType="num">
                                      <p:cBhvr>
                                        <p:cTn id="30" dur="1000" fill="hold"/>
                                        <p:tgtEl>
                                          <p:spTgt spid="18438"/>
                                        </p:tgtEl>
                                        <p:attrNameLst>
                                          <p:attrName>ppt_x</p:attrName>
                                        </p:attrNameLst>
                                      </p:cBhvr>
                                      <p:tavLst>
                                        <p:tav tm="0">
                                          <p:val>
                                            <p:strVal val="#ppt_x"/>
                                          </p:val>
                                        </p:tav>
                                        <p:tav tm="100000">
                                          <p:val>
                                            <p:strVal val="#ppt_x"/>
                                          </p:val>
                                        </p:tav>
                                      </p:tavLst>
                                    </p:anim>
                                    <p:anim calcmode="lin" valueType="num">
                                      <p:cBhvr>
                                        <p:cTn id="31" dur="1000" fill="hold"/>
                                        <p:tgtEl>
                                          <p:spTgt spid="18438"/>
                                        </p:tgtEl>
                                        <p:attrNameLst>
                                          <p:attrName>ppt_y</p:attrName>
                                        </p:attrNameLst>
                                      </p:cBhvr>
                                      <p:tavLst>
                                        <p:tav tm="0">
                                          <p:val>
                                            <p:strVal val="#ppt_y-.1"/>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8437"/>
                                        </p:tgtEl>
                                        <p:attrNameLst>
                                          <p:attrName>style.visibility</p:attrName>
                                        </p:attrNameLst>
                                      </p:cBhvr>
                                      <p:to>
                                        <p:strVal val="visible"/>
                                      </p:to>
                                    </p:set>
                                    <p:anim calcmode="lin" valueType="num">
                                      <p:cBhvr additive="base">
                                        <p:cTn id="34" dur="500" fill="hold"/>
                                        <p:tgtEl>
                                          <p:spTgt spid="18437"/>
                                        </p:tgtEl>
                                        <p:attrNameLst>
                                          <p:attrName>ppt_x</p:attrName>
                                        </p:attrNameLst>
                                      </p:cBhvr>
                                      <p:tavLst>
                                        <p:tav tm="0">
                                          <p:val>
                                            <p:strVal val="1+#ppt_w/2"/>
                                          </p:val>
                                        </p:tav>
                                        <p:tav tm="100000">
                                          <p:val>
                                            <p:strVal val="#ppt_x"/>
                                          </p:val>
                                        </p:tav>
                                      </p:tavLst>
                                    </p:anim>
                                    <p:anim calcmode="lin" valueType="num">
                                      <p:cBhvr additive="base">
                                        <p:cTn id="35"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9459">
                                            <p:txEl>
                                              <p:pRg st="3" end="3"/>
                                            </p:txEl>
                                          </p:spTgt>
                                        </p:tgtEl>
                                        <p:attrNameLst>
                                          <p:attrName>style.visibility</p:attrName>
                                        </p:attrNameLst>
                                      </p:cBhvr>
                                      <p:to>
                                        <p:strVal val="visible"/>
                                      </p:to>
                                    </p:set>
                                    <p:animEffect transition="in" filter="fade">
                                      <p:cBhvr>
                                        <p:cTn id="40" dur="1000"/>
                                        <p:tgtEl>
                                          <p:spTgt spid="19459">
                                            <p:txEl>
                                              <p:pRg st="3" end="3"/>
                                            </p:txEl>
                                          </p:spTgt>
                                        </p:tgtEl>
                                      </p:cBhvr>
                                    </p:animEffect>
                                    <p:anim calcmode="lin" valueType="num">
                                      <p:cBhvr>
                                        <p:cTn id="41"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9459">
                                            <p:txEl>
                                              <p:pRg st="3" end="3"/>
                                            </p:txEl>
                                          </p:spTgt>
                                        </p:tgtEl>
                                        <p:attrNameLst>
                                          <p:attrName>ppt_y</p:attrName>
                                        </p:attrNameLst>
                                      </p:cBhvr>
                                      <p:tavLst>
                                        <p:tav tm="0">
                                          <p:val>
                                            <p:strVal val="#ppt_y-.1"/>
                                          </p:val>
                                        </p:tav>
                                        <p:tav tm="100000">
                                          <p:val>
                                            <p:strVal val="#ppt_y"/>
                                          </p:val>
                                        </p:tav>
                                      </p:tavLst>
                                    </p:anim>
                                  </p:childTnLst>
                                </p:cTn>
                              </p:par>
                              <p:par>
                                <p:cTn id="43" presetID="5" presetClass="exit" presetSubtype="10" fill="hold" nodeType="withEffect">
                                  <p:stCondLst>
                                    <p:cond delay="0"/>
                                  </p:stCondLst>
                                  <p:childTnLst>
                                    <p:animEffect transition="out" filter="checkerboard(across)">
                                      <p:cBhvr>
                                        <p:cTn id="44" dur="500"/>
                                        <p:tgtEl>
                                          <p:spTgt spid="18438"/>
                                        </p:tgtEl>
                                      </p:cBhvr>
                                    </p:animEffect>
                                    <p:set>
                                      <p:cBhvr>
                                        <p:cTn id="45" dur="1" fill="hold">
                                          <p:stCondLst>
                                            <p:cond delay="499"/>
                                          </p:stCondLst>
                                        </p:cTn>
                                        <p:tgtEl>
                                          <p:spTgt spid="18438"/>
                                        </p:tgtEl>
                                        <p:attrNameLst>
                                          <p:attrName>style.visibility</p:attrName>
                                        </p:attrNameLst>
                                      </p:cBhvr>
                                      <p:to>
                                        <p:strVal val="hidden"/>
                                      </p:to>
                                    </p:set>
                                  </p:childTnLst>
                                </p:cTn>
                              </p:par>
                              <p:par>
                                <p:cTn id="46" presetID="37" presetClass="entr" presetSubtype="0" fill="hold" nodeType="withEffect">
                                  <p:stCondLst>
                                    <p:cond delay="0"/>
                                  </p:stCondLst>
                                  <p:childTnLst>
                                    <p:set>
                                      <p:cBhvr>
                                        <p:cTn id="47" dur="1" fill="hold">
                                          <p:stCondLst>
                                            <p:cond delay="0"/>
                                          </p:stCondLst>
                                        </p:cTn>
                                        <p:tgtEl>
                                          <p:spTgt spid="18439"/>
                                        </p:tgtEl>
                                        <p:attrNameLst>
                                          <p:attrName>style.visibility</p:attrName>
                                        </p:attrNameLst>
                                      </p:cBhvr>
                                      <p:to>
                                        <p:strVal val="visible"/>
                                      </p:to>
                                    </p:set>
                                    <p:animEffect transition="in" filter="fade">
                                      <p:cBhvr>
                                        <p:cTn id="48" dur="1000"/>
                                        <p:tgtEl>
                                          <p:spTgt spid="18439"/>
                                        </p:tgtEl>
                                      </p:cBhvr>
                                    </p:animEffect>
                                    <p:anim calcmode="lin" valueType="num">
                                      <p:cBhvr>
                                        <p:cTn id="49" dur="1000" fill="hold"/>
                                        <p:tgtEl>
                                          <p:spTgt spid="18439"/>
                                        </p:tgtEl>
                                        <p:attrNameLst>
                                          <p:attrName>ppt_x</p:attrName>
                                        </p:attrNameLst>
                                      </p:cBhvr>
                                      <p:tavLst>
                                        <p:tav tm="0">
                                          <p:val>
                                            <p:strVal val="#ppt_x"/>
                                          </p:val>
                                        </p:tav>
                                        <p:tav tm="100000">
                                          <p:val>
                                            <p:strVal val="#ppt_x"/>
                                          </p:val>
                                        </p:tav>
                                      </p:tavLst>
                                    </p:anim>
                                    <p:anim calcmode="lin" valueType="num">
                                      <p:cBhvr>
                                        <p:cTn id="50" dur="900" decel="100000" fill="hold"/>
                                        <p:tgtEl>
                                          <p:spTgt spid="1843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84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8382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Decline of the </a:t>
            </a:r>
            <a:r>
              <a:rPr lang="en-US" b="1" dirty="0" err="1" smtClean="0">
                <a:solidFill>
                  <a:schemeClr val="tx1"/>
                </a:solidFill>
                <a:effectLst>
                  <a:outerShdw blurRad="38100" dist="38100" dir="2700000" algn="tl">
                    <a:srgbClr val="000000">
                      <a:alpha val="43137"/>
                    </a:srgbClr>
                  </a:outerShdw>
                </a:effectLst>
              </a:rPr>
              <a:t>Olmec</a:t>
            </a:r>
            <a:endParaRPr lang="en-US" b="1" dirty="0" smtClean="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sz="quarter" idx="1"/>
          </p:nvPr>
        </p:nvSpPr>
        <p:spPr>
          <a:xfrm>
            <a:off x="4876800" y="1600200"/>
            <a:ext cx="3959225" cy="4495800"/>
          </a:xfrm>
        </p:spPr>
        <p:txBody>
          <a:bodyPr/>
          <a:lstStyle/>
          <a:p>
            <a:pPr eaLnBrk="1" hangingPunct="1">
              <a:buFont typeface="Wingdings" pitchFamily="2" charset="2"/>
              <a:buBlip>
                <a:blip r:embed="rId3"/>
              </a:buBlip>
            </a:pPr>
            <a:r>
              <a:rPr lang="en-US" sz="2800" dirty="0" smtClean="0"/>
              <a:t>By about 400 B.C., Statues were broken and buried, monuments defaced, and capitals burned.</a:t>
            </a:r>
          </a:p>
          <a:p>
            <a:pPr eaLnBrk="1" hangingPunct="1">
              <a:buFont typeface="Wingdings" pitchFamily="2" charset="2"/>
              <a:buBlip>
                <a:blip r:embed="rId3"/>
              </a:buBlip>
            </a:pPr>
            <a:r>
              <a:rPr lang="en-US" sz="2800" dirty="0" smtClean="0"/>
              <a:t>Other societies (Mayan) soon eclipsed it. </a:t>
            </a:r>
          </a:p>
          <a:p>
            <a:pPr eaLnBrk="1" hangingPunct="1">
              <a:buFont typeface="Wingdings" pitchFamily="2" charset="2"/>
              <a:buBlip>
                <a:blip r:embed="rId3"/>
              </a:buBlip>
            </a:pPr>
            <a:r>
              <a:rPr lang="en-US" sz="2800" dirty="0" smtClean="0"/>
              <a:t>No one knows why, but some speculate reasons involving </a:t>
            </a:r>
            <a:r>
              <a:rPr lang="en-US" sz="2800" b="1" dirty="0" smtClean="0">
                <a:solidFill>
                  <a:srgbClr val="FF0000"/>
                </a:solidFill>
              </a:rPr>
              <a:t>civil conflicts</a:t>
            </a:r>
            <a:r>
              <a:rPr lang="en-US" sz="2800" dirty="0" smtClean="0"/>
              <a:t>.</a:t>
            </a:r>
          </a:p>
          <a:p>
            <a:pPr eaLnBrk="1" hangingPunct="1">
              <a:buFont typeface="Wingdings" pitchFamily="2" charset="2"/>
              <a:buBlip>
                <a:blip r:embed="rId3"/>
              </a:buBlip>
            </a:pPr>
            <a:endParaRPr lang="en-US" sz="2000" dirty="0" smtClean="0"/>
          </a:p>
          <a:p>
            <a:pPr eaLnBrk="1" hangingPunct="1">
              <a:buFont typeface="Wingdings" pitchFamily="2" charset="2"/>
              <a:buBlip>
                <a:blip r:embed="rId3"/>
              </a:buBlip>
            </a:pPr>
            <a:endParaRPr lang="en-US" sz="2000" dirty="0" smtClean="0"/>
          </a:p>
          <a:p>
            <a:pPr eaLnBrk="1" hangingPunct="1"/>
            <a:endParaRPr lang="en-US" sz="2000" dirty="0" smtClean="0"/>
          </a:p>
          <a:p>
            <a:pPr eaLnBrk="1" hangingPunct="1"/>
            <a:endParaRPr lang="en-US" sz="2400" dirty="0" smtClean="0"/>
          </a:p>
          <a:p>
            <a:pPr lvl="1" eaLnBrk="1" hangingPunct="1"/>
            <a:endParaRPr lang="en-US" sz="2000" dirty="0" smtClean="0"/>
          </a:p>
        </p:txBody>
      </p:sp>
      <p:pic>
        <p:nvPicPr>
          <p:cNvPr id="18437" name="Picture 5"/>
          <p:cNvPicPr>
            <a:picLocks noChangeAspect="1" noChangeArrowheads="1"/>
          </p:cNvPicPr>
          <p:nvPr/>
        </p:nvPicPr>
        <p:blipFill>
          <a:blip r:embed="rId4" cstate="print"/>
          <a:srcRect/>
          <a:stretch>
            <a:fillRect/>
          </a:stretch>
        </p:blipFill>
        <p:spPr bwMode="auto">
          <a:xfrm>
            <a:off x="228600" y="1905000"/>
            <a:ext cx="4972373" cy="3733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 calcmode="lin" valueType="num">
                                      <p:cBhvr>
                                        <p:cTn id="14" dur="500" fill="hold"/>
                                        <p:tgtEl>
                                          <p:spTgt spid="18435">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p:cTn id="21" dur="500" fill="hold"/>
                                        <p:tgtEl>
                                          <p:spTgt spid="18435">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defRPr/>
            </a:pPr>
            <a:r>
              <a:rPr lang="en-US" b="1" dirty="0" smtClean="0">
                <a:solidFill>
                  <a:schemeClr val="tx2">
                    <a:lumMod val="50000"/>
                  </a:schemeClr>
                </a:solidFill>
              </a:rPr>
              <a:t>Activity: Early America’s Timeline</a:t>
            </a:r>
            <a:endParaRPr lang="en-US" b="1" dirty="0">
              <a:solidFill>
                <a:schemeClr val="tx2">
                  <a:lumMod val="50000"/>
                </a:schemeClr>
              </a:solidFill>
            </a:endParaRPr>
          </a:p>
        </p:txBody>
      </p:sp>
      <p:pic>
        <p:nvPicPr>
          <p:cNvPr id="17411" name="Picture 2"/>
          <p:cNvPicPr>
            <a:picLocks noGrp="1" noChangeAspect="1" noChangeArrowheads="1"/>
          </p:cNvPicPr>
          <p:nvPr>
            <p:ph sz="quarter" idx="1"/>
          </p:nvPr>
        </p:nvPicPr>
        <p:blipFill>
          <a:blip r:embed="rId3" cstate="print"/>
          <a:srcRect/>
          <a:stretch>
            <a:fillRect/>
          </a:stretch>
        </p:blipFill>
        <p:spPr>
          <a:xfrm>
            <a:off x="0" y="1600200"/>
            <a:ext cx="9144000" cy="2995613"/>
          </a:xfrm>
          <a:noFill/>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101</TotalTime>
  <Words>851</Words>
  <Application>Microsoft Office PowerPoint</Application>
  <PresentationFormat>On-screen Show (4:3)</PresentationFormat>
  <Paragraphs>108</Paragraphs>
  <Slides>19</Slides>
  <Notes>19</Notes>
  <HiddenSlides>0</HiddenSlides>
  <MMClips>3</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Characteristics of a Civilization</vt:lpstr>
      <vt:lpstr>Slide 2</vt:lpstr>
      <vt:lpstr>Civilizations  of the America’s</vt:lpstr>
      <vt:lpstr>Slide 4</vt:lpstr>
      <vt:lpstr>Olmec Civilization</vt:lpstr>
      <vt:lpstr>Olmec Head at La Venta</vt:lpstr>
      <vt:lpstr>Olmecs – Important Achievements</vt:lpstr>
      <vt:lpstr>Decline of the Olmec</vt:lpstr>
      <vt:lpstr>Activity: Early America’s Timeline</vt:lpstr>
      <vt:lpstr>Slide 10</vt:lpstr>
      <vt:lpstr>Olmec Influence on the Mayans</vt:lpstr>
      <vt:lpstr>Mayan Ball Court Game – “No Hands, Please”</vt:lpstr>
      <vt:lpstr>Mayans</vt:lpstr>
      <vt:lpstr>Agriculture</vt:lpstr>
      <vt:lpstr>New Technologies: Calendar</vt:lpstr>
      <vt:lpstr>New Technologies: Astronomy1</vt:lpstr>
      <vt:lpstr>New Technologies</vt:lpstr>
      <vt:lpstr>Mayan Decline</vt:lpstr>
      <vt:lpstr>Slide 19</vt:lpstr>
    </vt:vector>
  </TitlesOfParts>
  <Company>ROTC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Ott</dc:creator>
  <cp:lastModifiedBy> </cp:lastModifiedBy>
  <cp:revision>188</cp:revision>
  <dcterms:created xsi:type="dcterms:W3CDTF">2005-01-14T12:13:27Z</dcterms:created>
  <dcterms:modified xsi:type="dcterms:W3CDTF">2011-02-02T22:56:26Z</dcterms:modified>
</cp:coreProperties>
</file>