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64" r:id="rId4"/>
    <p:sldId id="260" r:id="rId5"/>
    <p:sldId id="278" r:id="rId6"/>
    <p:sldId id="258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72" r:id="rId15"/>
    <p:sldId id="271" r:id="rId16"/>
    <p:sldId id="273" r:id="rId17"/>
    <p:sldId id="274" r:id="rId18"/>
    <p:sldId id="282" r:id="rId19"/>
    <p:sldId id="283" r:id="rId20"/>
    <p:sldId id="277" r:id="rId21"/>
    <p:sldId id="279" r:id="rId22"/>
    <p:sldId id="280" r:id="rId23"/>
    <p:sldId id="269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0066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F9EB59-D44E-4B35-883E-CBBB12AA0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D0EE9-57DE-4EF8-8209-F7C2A2F1F6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09119-4A44-4F8E-A27D-DC9B902336B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20151-2DFA-4D04-9440-0D34C324773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12029-F894-438A-A9AB-B594C00873C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6571E-A442-43A4-A3FD-3348CF8A8E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8B9E8-3411-4D66-99F8-86DF0414E70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245FF-C7B0-434A-BA3F-BB6AA3F38CE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B60B5-8BE8-40D2-B43D-362B5273EBF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97DBB-7FC9-470A-B449-5B03E7384A6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9EB59-D44E-4B35-883E-CBBB12AA05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9EB59-D44E-4B35-883E-CBBB12AA05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3BBFB-0D3A-4235-B665-8DC5F0EDA63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6FA91-F861-4B6A-BE80-D6E8FF681FD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F0704-6E51-457B-A310-1DBEE671257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14066-E42E-4BAB-AEAF-E46E1697967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D1F0D-0383-4797-8E65-E689D669910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59298-6D50-415E-A605-A32C566D7B5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D7074-6155-402C-9220-87BADF5D0AF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69E41-2CEE-451D-934D-6EA9B507309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8575-45FB-43AD-998B-82F6409C842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8D58-E4D0-4716-ACCF-AF58C4DADC2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B3AAB-7959-498C-A300-CD9BB5C9B7C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ACE57-F6DA-474D-9777-3934E554181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07D65-ABCF-48EF-8836-27EF4A18061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E2E6BD-56F1-4CE0-8C47-B8B62D1A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9B8A-F5A9-4B95-9169-2AD74DFA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3392-9ED4-4BA8-8E3F-8E9D5776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C5A7-9694-48AD-AFB0-AD3A1EAB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5DA1-5EA1-4DDB-8ADD-EEFE841A1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7034E2-64BC-4227-A54E-F87D869B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DA40-C582-48BE-ADA0-A82CF1903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C3AEA6D-5A9D-4CBC-BB15-C1E1DD06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D232-BC10-4639-9624-F1AD50194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526C2F-7788-45D4-A46D-38847F3A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7200C7-5053-4E00-8128-3D81790A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623E-AFE7-4AAF-9DE3-78A4BF2F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2A378D-5FC0-4D27-8ECD-D694C1FC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Old%20Stone%20Age\Stone%20Age%20-%20Fire%20&amp;%20Art%20-%20HOTW.wmv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Old%20Stone%20Age\Stone%20Age%20-%20Music%20-%20HOTW.wmv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495800" y="228600"/>
            <a:ext cx="4419600" cy="2514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People of the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Old Stone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Age</a:t>
            </a: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Hunters &amp; </a:t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Gatherers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37338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Aim: What are the characteristics of the Paleolithic Age?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791200"/>
            <a:ext cx="6248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Do Now: What does the word stem “</a:t>
            </a:r>
            <a:r>
              <a:rPr lang="en-US" sz="2400" dirty="0" err="1" smtClean="0"/>
              <a:t>Paleo</a:t>
            </a:r>
            <a:r>
              <a:rPr lang="en-US" sz="2400" dirty="0" smtClean="0"/>
              <a:t>” mean? Hint: It’s the opposite of “Neo”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Through the World</a:t>
            </a:r>
          </a:p>
        </p:txBody>
      </p:sp>
      <p:pic>
        <p:nvPicPr>
          <p:cNvPr id="23555" name="Picture 4" descr="social studi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8534400" cy="4953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the Migrations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1"/>
            <a:ext cx="5486400" cy="2667000"/>
          </a:xfrm>
        </p:spPr>
        <p:txBody>
          <a:bodyPr/>
          <a:lstStyle/>
          <a:p>
            <a:pPr eaLnBrk="1" hangingPunct="1"/>
            <a:r>
              <a:rPr lang="en-US" dirty="0" smtClean="0"/>
              <a:t>Couldn’t find enough food</a:t>
            </a:r>
          </a:p>
          <a:p>
            <a:pPr eaLnBrk="1" hangingPunct="1"/>
            <a:r>
              <a:rPr lang="en-US" dirty="0" smtClean="0"/>
              <a:t>Growing number of bands</a:t>
            </a:r>
          </a:p>
          <a:p>
            <a:pPr eaLnBrk="1" hangingPunct="1"/>
            <a:r>
              <a:rPr lang="en-US" dirty="0" smtClean="0"/>
              <a:t>Changing climate</a:t>
            </a:r>
          </a:p>
          <a:p>
            <a:pPr eaLnBrk="1" hangingPunct="1"/>
            <a:r>
              <a:rPr lang="en-US" dirty="0" smtClean="0"/>
              <a:t>Follow animals on the move (hunting)</a:t>
            </a:r>
          </a:p>
        </p:txBody>
      </p:sp>
      <p:pic>
        <p:nvPicPr>
          <p:cNvPr id="24580" name="Picture 6" descr="602caveman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438400"/>
            <a:ext cx="2362200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Age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52400" y="1066800"/>
            <a:ext cx="8991600" cy="3200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35,000 years ago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sheets covered about 1/3 of the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Result…ocean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lower &amp;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bridges made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possible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wind-howl2.wav">
            <a:hlinkClick r:id="" action="ppaction://media"/>
          </p:cNvPr>
          <p:cNvPicPr>
            <a:picLocks noRot="1" noChangeAspect="1"/>
          </p:cNvPicPr>
          <p:nvPr>
            <a:wavAudioFile r:embed="rId1" name="wind-howl2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26627" name="Picture 4" descr="ice-age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5767388"/>
          </a:xfr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90600" y="5791200"/>
            <a:ext cx="727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And it made a cool movie too…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tep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5268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Cave Paintings are Artifacts too.</a:t>
            </a:r>
          </a:p>
        </p:txBody>
      </p:sp>
      <p:pic>
        <p:nvPicPr>
          <p:cNvPr id="30724" name="Picture 6" descr="magart0107_p54_pi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1981200"/>
            <a:ext cx="21891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alendarspiritspicture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838200" y="4419600"/>
            <a:ext cx="52578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latin typeface="Eras Demi ITC" pitchFamily="34" charset="0"/>
              </a:rPr>
              <a:t>Stone Age Artifacts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tone_Age_Tools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"/>
            <a:ext cx="3657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Tools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MCj008972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445293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572000" y="304800"/>
            <a:ext cx="4572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omic Sans MS" pitchFamily="66" charset="0"/>
              </a:rPr>
              <a:t>Here we see our good friend, Ugamug, hard at work using his tools.  </a:t>
            </a:r>
          </a:p>
          <a:p>
            <a:pPr algn="ctr"/>
            <a:endParaRPr lang="en-US" sz="4400">
              <a:latin typeface="Comic Sans MS" pitchFamily="66" charset="0"/>
            </a:endParaRPr>
          </a:p>
          <a:p>
            <a:pPr algn="ctr"/>
            <a:r>
              <a:rPr lang="en-US" sz="4400">
                <a:latin typeface="Comic Sans MS" pitchFamily="66" charset="0"/>
              </a:rPr>
              <a:t>Watch out for your thumb!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one Age - Fire &amp; Art - HOT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4800"/>
            <a:ext cx="8343900" cy="5562600"/>
          </a:xfrm>
          <a:prstGeom prst="rect">
            <a:avLst/>
          </a:prstGeom>
        </p:spPr>
      </p:pic>
    </p:spTree>
  </p:cSld>
  <p:clrMapOvr>
    <a:masterClrMapping/>
  </p:clrMapOvr>
  <p:transition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one Age - Music - HOT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6858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8687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120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The earliest humans probably lived in </a:t>
            </a:r>
            <a:r>
              <a:rPr lang="en-US" sz="5400" b="1" u="sng">
                <a:solidFill>
                  <a:schemeClr val="bg1"/>
                </a:solidFill>
              </a:rPr>
              <a:t>Africa</a:t>
            </a:r>
            <a:r>
              <a:rPr lang="en-US" sz="54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876800" y="2514600"/>
            <a:ext cx="40544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They spread to the rest of the world over the next tens of thousands of years as they hunted and gathered food to survive.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sptfc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8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6"/>
          <p:cNvSpPr>
            <a:spLocks noChangeArrowheads="1"/>
          </p:cNvSpPr>
          <p:nvPr/>
        </p:nvSpPr>
        <p:spPr bwMode="auto">
          <a:xfrm>
            <a:off x="2286000" y="152400"/>
            <a:ext cx="3048000" cy="1447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What have we learned?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ptfc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8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152400" y="228600"/>
            <a:ext cx="4495800" cy="1828800"/>
          </a:xfrm>
          <a:prstGeom prst="wedgeRectCallout">
            <a:avLst>
              <a:gd name="adj1" fmla="val 69384"/>
              <a:gd name="adj2" fmla="val -136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buFontTx/>
              <a:buAutoNum type="arabicPeriod"/>
            </a:pPr>
            <a:r>
              <a:rPr lang="en-US" sz="3200" dirty="0"/>
              <a:t>How did early people get the food they needed to survive?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ptfc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8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52400" y="228600"/>
            <a:ext cx="4495800" cy="1828800"/>
          </a:xfrm>
          <a:prstGeom prst="wedgeRectCallout">
            <a:avLst>
              <a:gd name="adj1" fmla="val 38875"/>
              <a:gd name="adj2" fmla="val 717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200"/>
              <a:t>2. Why did early people work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10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324600" cy="434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09800" y="457200"/>
            <a:ext cx="6477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w Cen MT" pitchFamily="34" charset="0"/>
              </a:rPr>
              <a:t>Paleolithic - Old </a:t>
            </a:r>
            <a:r>
              <a:rPr lang="en-US" sz="4400" dirty="0" smtClean="0">
                <a:solidFill>
                  <a:schemeClr val="bg1"/>
                </a:solidFill>
                <a:latin typeface="Tw Cen MT" pitchFamily="34" charset="0"/>
              </a:rPr>
              <a:t>Stone </a:t>
            </a:r>
            <a:r>
              <a:rPr lang="en-US" sz="4400" dirty="0" smtClean="0">
                <a:solidFill>
                  <a:schemeClr val="bg1"/>
                </a:solidFill>
                <a:latin typeface="Tw Cen MT" pitchFamily="34" charset="0"/>
              </a:rPr>
              <a:t>Age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w Cen MT" pitchFamily="34" charset="0"/>
              </a:rPr>
              <a:t>Review</a:t>
            </a:r>
            <a:endParaRPr lang="en-US" sz="44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People </a:t>
            </a:r>
            <a:r>
              <a:rPr lang="en-US" sz="2800" dirty="0" smtClean="0">
                <a:solidFill>
                  <a:srgbClr val="FFFF00"/>
                </a:solidFill>
              </a:rPr>
              <a:t>hunted &amp; gathered for food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People were nomadic (moved from place to place)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People made tools made of Stone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People expressed themselves with cave painting art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People worked together for survival 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6" name="Picture 8" descr="cav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8827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ptfc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8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828800" y="0"/>
            <a:ext cx="4495800" cy="1828800"/>
          </a:xfrm>
          <a:prstGeom prst="wedgeRectCallout">
            <a:avLst>
              <a:gd name="adj1" fmla="val -39370"/>
              <a:gd name="adj2" fmla="val 6762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800"/>
              <a:t>3. Besides food, for what purposes might early people have worked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2060"/>
                </a:solidFill>
                <a:latin typeface="Toontime" pitchFamily="2" charset="0"/>
                <a:ea typeface="Agent Orange" pitchFamily="2" charset="0"/>
                <a:cs typeface="Agent Orange" pitchFamily="2" charset="0"/>
              </a:rPr>
              <a:t>Getting Food</a:t>
            </a:r>
          </a:p>
        </p:txBody>
      </p:sp>
      <p:pic>
        <p:nvPicPr>
          <p:cNvPr id="23556" name="Picture 4" descr="mammothsce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133600"/>
            <a:ext cx="5080695" cy="315468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667000"/>
            <a:ext cx="27432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t Orange" pitchFamily="2" charset="0"/>
                <a:cs typeface="Agent Orange" pitchFamily="2" charset="0"/>
              </a:rPr>
              <a:t>Without becoming food!</a:t>
            </a:r>
          </a:p>
        </p:txBody>
      </p:sp>
      <p:pic>
        <p:nvPicPr>
          <p:cNvPr id="17411" name="Picture 6" descr="sabertoo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49413"/>
            <a:ext cx="3943350" cy="3660775"/>
          </a:xfrm>
          <a:noFill/>
        </p:spPr>
      </p:pic>
      <p:pic>
        <p:nvPicPr>
          <p:cNvPr id="13320" name="Picture 8" descr="cave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2971800"/>
            <a:ext cx="3048000" cy="2927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7.40741E-7 L -0.53333 -0.00232 " pathEditMode="fixed" rAng="0" ptsTypes="AA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_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1828800" y="228600"/>
            <a:ext cx="4267200" cy="1981200"/>
          </a:xfrm>
          <a:prstGeom prst="cloudCallout">
            <a:avLst>
              <a:gd name="adj1" fmla="val 46394"/>
              <a:gd name="adj2" fmla="val 49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Ugh…Me so</a:t>
            </a:r>
          </a:p>
          <a:p>
            <a:pPr algn="ctr"/>
            <a:r>
              <a:rPr lang="en-US" sz="3200"/>
              <a:t>Hungry!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Groups of related families united in bands.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They collected roots, nuts, fruits, and seeds.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They also cooperated together for basic 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needs such as for food and </a:t>
            </a:r>
            <a:r>
              <a:rPr lang="en-US" sz="3200" dirty="0" smtClean="0">
                <a:solidFill>
                  <a:schemeClr val="bg1"/>
                </a:solidFill>
              </a:rPr>
              <a:t>shelter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Hunted &amp; Gathered for Food / Nomadic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9459" name="Picture 7" descr="wcc-arch-agg-egal-p3-01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4834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The animals </a:t>
            </a:r>
            <a:br>
              <a:rPr lang="en-US" sz="4000" b="1"/>
            </a:br>
            <a:r>
              <a:rPr lang="en-US" sz="4000" b="1"/>
              <a:t>they killed </a:t>
            </a:r>
            <a:br>
              <a:rPr lang="en-US" sz="4000" b="1"/>
            </a:br>
            <a:r>
              <a:rPr lang="en-US" sz="4000" b="1"/>
              <a:t>provided:</a:t>
            </a:r>
            <a:br>
              <a:rPr lang="en-US" sz="4000" b="1"/>
            </a:br>
            <a:endParaRPr lang="en-US" sz="4000" b="1"/>
          </a:p>
          <a:p>
            <a:pPr algn="ctr">
              <a:buFont typeface="Arial" charset="0"/>
              <a:buChar char="•"/>
            </a:pPr>
            <a:r>
              <a:rPr lang="en-US" sz="4000"/>
              <a:t> meat for food </a:t>
            </a:r>
          </a:p>
          <a:p>
            <a:pPr algn="ctr">
              <a:buFont typeface="Arial" charset="0"/>
              <a:buChar char="•"/>
            </a:pPr>
            <a:r>
              <a:rPr lang="en-US" sz="4000"/>
              <a:t> bones for tools</a:t>
            </a:r>
          </a:p>
          <a:p>
            <a:pPr algn="ctr">
              <a:buFont typeface="Arial" charset="0"/>
              <a:buChar char="•"/>
            </a:pPr>
            <a:r>
              <a:rPr lang="en-US" sz="4000"/>
              <a:t> hides for clothing</a:t>
            </a:r>
          </a:p>
        </p:txBody>
      </p:sp>
      <p:pic>
        <p:nvPicPr>
          <p:cNvPr id="17413" name="Picture 5" descr="flinst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971800"/>
            <a:ext cx="1914769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602stone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7149">
            <a:off x="661176" y="776467"/>
            <a:ext cx="1835928" cy="2031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ave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41325" y="188913"/>
            <a:ext cx="8093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They set up seasonal camps in caves or rock shelters wherever the animals were plentiful.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1325" y="341313"/>
            <a:ext cx="7483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People (Bands) </a:t>
            </a:r>
            <a:r>
              <a:rPr lang="en-US" sz="4000" b="1" u="sng"/>
              <a:t>migrated</a:t>
            </a:r>
            <a:r>
              <a:rPr lang="en-US" sz="4000"/>
              <a:t> when food (plants or animals) became scarce in one location.</a:t>
            </a:r>
          </a:p>
        </p:txBody>
      </p:sp>
      <p:pic>
        <p:nvPicPr>
          <p:cNvPr id="19461" name="Picture 5" descr="flinstones_evacuate_flor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57550"/>
            <a:ext cx="46863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85800" y="2590800"/>
            <a:ext cx="3276600" cy="2362200"/>
          </a:xfrm>
          <a:prstGeom prst="wedgeRectCallout">
            <a:avLst>
              <a:gd name="adj1" fmla="val 99591"/>
              <a:gd name="adj2" fmla="val 242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dirty="0">
                <a:latin typeface="Eras Demi ITC" pitchFamily="34" charset="0"/>
              </a:rPr>
              <a:t>We’re </a:t>
            </a:r>
            <a:r>
              <a:rPr lang="en-US" sz="3200" dirty="0" smtClean="0">
                <a:latin typeface="Eras Demi ITC" pitchFamily="34" charset="0"/>
              </a:rPr>
              <a:t/>
            </a:r>
            <a:br>
              <a:rPr lang="en-US" sz="3200" dirty="0" smtClean="0">
                <a:latin typeface="Eras Demi ITC" pitchFamily="34" charset="0"/>
              </a:rPr>
            </a:br>
            <a:r>
              <a:rPr lang="en-US" sz="3200" dirty="0" err="1" smtClean="0">
                <a:latin typeface="Eras Demi ITC" pitchFamily="34" charset="0"/>
              </a:rPr>
              <a:t>outta</a:t>
            </a:r>
            <a:r>
              <a:rPr lang="en-US" sz="3200" dirty="0" smtClean="0">
                <a:latin typeface="Eras Demi ITC" pitchFamily="34" charset="0"/>
              </a:rPr>
              <a:t> </a:t>
            </a:r>
            <a:r>
              <a:rPr lang="en-US" sz="3200" dirty="0">
                <a:latin typeface="Eras Demi ITC" pitchFamily="34" charset="0"/>
              </a:rPr>
              <a:t>here!</a:t>
            </a:r>
          </a:p>
          <a:p>
            <a:pPr algn="ctr"/>
            <a:endParaRPr lang="en-US" sz="3200" dirty="0">
              <a:latin typeface="Eras Demi ITC" pitchFamily="34" charset="0"/>
            </a:endParaRPr>
          </a:p>
          <a:p>
            <a:pPr algn="ctr"/>
            <a:r>
              <a:rPr lang="en-US" sz="3200" dirty="0" err="1">
                <a:latin typeface="Eras Demi ITC" pitchFamily="34" charset="0"/>
              </a:rPr>
              <a:t>Yaba</a:t>
            </a:r>
            <a:r>
              <a:rPr lang="en-US" sz="3200" dirty="0">
                <a:latin typeface="Eras Demi ITC" pitchFamily="34" charset="0"/>
              </a:rPr>
              <a:t>-</a:t>
            </a:r>
            <a:r>
              <a:rPr lang="en-US" sz="3200" dirty="0" err="1">
                <a:latin typeface="Eras Demi ITC" pitchFamily="34" charset="0"/>
              </a:rPr>
              <a:t>daba</a:t>
            </a:r>
            <a:r>
              <a:rPr lang="en-US" sz="3200" dirty="0">
                <a:latin typeface="Eras Demi ITC" pitchFamily="34" charset="0"/>
              </a:rPr>
              <a:t>-doo!</a:t>
            </a:r>
          </a:p>
        </p:txBody>
      </p:sp>
      <p:pic>
        <p:nvPicPr>
          <p:cNvPr id="5" name="Flinstones.wav_Yaba_16316.wav">
            <a:hlinkClick r:id="" action="ppaction://media"/>
          </p:cNvPr>
          <p:cNvPicPr>
            <a:picLocks noRot="1" noChangeAspect="1"/>
          </p:cNvPicPr>
          <p:nvPr>
            <a:wavAudioFile r:embed="rId1" name="Flinstones.wav_Yaba_16316.wav"/>
          </p:nvPr>
        </p:nvPicPr>
        <p:blipFill>
          <a:blip r:embed="rId5" cstate="print"/>
          <a:stretch>
            <a:fillRect/>
          </a:stretch>
        </p:blipFill>
        <p:spPr>
          <a:xfrm>
            <a:off x="8686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83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462" grpId="0" animBg="1"/>
      <p:bldP spid="1946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1448</TotalTime>
  <Words>335</Words>
  <Application>Microsoft Office PowerPoint</Application>
  <PresentationFormat>On-screen Show (4:3)</PresentationFormat>
  <Paragraphs>75</Paragraphs>
  <Slides>24</Slides>
  <Notes>24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Slide 2</vt:lpstr>
      <vt:lpstr>Getting Food</vt:lpstr>
      <vt:lpstr>Without becoming food!</vt:lpstr>
      <vt:lpstr>Slide 5</vt:lpstr>
      <vt:lpstr>Slide 6</vt:lpstr>
      <vt:lpstr>Slide 7</vt:lpstr>
      <vt:lpstr>Slide 8</vt:lpstr>
      <vt:lpstr>Slide 9</vt:lpstr>
      <vt:lpstr>Spreading Through the World</vt:lpstr>
      <vt:lpstr>Reasons for the Migrations</vt:lpstr>
      <vt:lpstr>Ice Age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Bennett</dc:creator>
  <cp:lastModifiedBy>Alex</cp:lastModifiedBy>
  <cp:revision>37</cp:revision>
  <dcterms:created xsi:type="dcterms:W3CDTF">2007-08-19T21:57:09Z</dcterms:created>
  <dcterms:modified xsi:type="dcterms:W3CDTF">2011-10-05T01:35:02Z</dcterms:modified>
</cp:coreProperties>
</file>