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80" r:id="rId2"/>
    <p:sldId id="283" r:id="rId3"/>
    <p:sldId id="286" r:id="rId4"/>
    <p:sldId id="284" r:id="rId5"/>
    <p:sldId id="281" r:id="rId6"/>
    <p:sldId id="287" r:id="rId7"/>
    <p:sldId id="288" r:id="rId8"/>
    <p:sldId id="290" r:id="rId9"/>
    <p:sldId id="291" r:id="rId10"/>
    <p:sldId id="292" r:id="rId11"/>
    <p:sldId id="293" r:id="rId12"/>
    <p:sldId id="285" r:id="rId13"/>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C9"/>
    <a:srgbClr val="FFFFCC"/>
    <a:srgbClr val="FFCCFF"/>
    <a:srgbClr val="CCCCFF"/>
    <a:srgbClr val="FFCC99"/>
    <a:srgbClr val="DDED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67748" autoAdjust="0"/>
  </p:normalViewPr>
  <p:slideViewPr>
    <p:cSldViewPr>
      <p:cViewPr>
        <p:scale>
          <a:sx n="33" d="100"/>
          <a:sy n="33" d="100"/>
        </p:scale>
        <p:origin x="-2142" y="-85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307E859-A488-4D4F-B5DD-145D3D2F86C2}" type="slidenum">
              <a:rPr lang="en-US"/>
              <a:pPr>
                <a:defRPr/>
              </a:pPr>
              <a:t>‹#›</a:t>
            </a:fld>
            <a:endParaRPr lang="en-US"/>
          </a:p>
        </p:txBody>
      </p:sp>
    </p:spTree>
    <p:extLst>
      <p:ext uri="{BB962C8B-B14F-4D97-AF65-F5344CB8AC3E}">
        <p14:creationId xmlns:p14="http://schemas.microsoft.com/office/powerpoint/2010/main" val="25609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ewadvent.org/cathen/04423f.htm" TargetMode="External"/><Relationship Id="rId7" Type="http://schemas.openxmlformats.org/officeDocument/2006/relationships/hyperlink" Target="http://www.newadvent.org/cathen/12495a.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newadvent.org/cathen/07256b.htm" TargetMode="External"/><Relationship Id="rId5" Type="http://schemas.openxmlformats.org/officeDocument/2006/relationships/hyperlink" Target="http://www.newadvent.org/cathen/03744a.htm" TargetMode="External"/><Relationship Id="rId4" Type="http://schemas.openxmlformats.org/officeDocument/2006/relationships/hyperlink" Target="http://www.newadvent.org/cathen/15035a.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5103CDB9-7894-4C3A-814C-C239D9D369FF}" type="slidenum">
              <a:rPr lang="en-US" smtClean="0"/>
              <a:pPr>
                <a:defRPr/>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FA69B5B-8859-4DC9-AC2A-45112742667E}"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the next 18 years, Ignatius gathered followers. In 1540, the pope created a religious order for his followers called the Society of Jesus. Members were called </a:t>
            </a:r>
            <a:r>
              <a:rPr lang="en-US" altLang="en-US" b="1" smtClean="0"/>
              <a:t>Jesuits (JEHZH•u•ihts). The Jesuits focused on three activities. First, they founded </a:t>
            </a:r>
            <a:r>
              <a:rPr lang="en-US" altLang="en-US" smtClean="0"/>
              <a:t>superb schools throughout Europe. Jesuit teachers were well-trained in both classical studies and theology. The Jesuits’ second mission was to convert non-Christians to Catholicism. So, they sent out missionaries around the world. Their third goal was to stop the spread of Protestantism. The zeal of the Jesuits overcame the drift toward Protestantism in Poland and southern Germany.</a:t>
            </a:r>
          </a:p>
        </p:txBody>
      </p:sp>
      <p:sp>
        <p:nvSpPr>
          <p:cNvPr id="4" name="Slide Number Placeholder 3"/>
          <p:cNvSpPr>
            <a:spLocks noGrp="1"/>
          </p:cNvSpPr>
          <p:nvPr>
            <p:ph type="sldNum" sz="quarter" idx="5"/>
          </p:nvPr>
        </p:nvSpPr>
        <p:spPr/>
        <p:txBody>
          <a:bodyPr/>
          <a:lstStyle/>
          <a:p>
            <a:pPr>
              <a:defRPr/>
            </a:pPr>
            <a:fld id="{61D2E25E-FE92-4636-9B48-83286752A9C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The nineteenth </a:t>
            </a:r>
            <a:r>
              <a:rPr lang="en-US" dirty="0" smtClean="0">
                <a:hlinkClick r:id="rId3" action="ppaction://hlinkfile"/>
              </a:rPr>
              <a:t>ecumenical council</a:t>
            </a:r>
            <a:r>
              <a:rPr lang="en-US" dirty="0" smtClean="0"/>
              <a:t> opened at </a:t>
            </a:r>
            <a:r>
              <a:rPr lang="en-US" dirty="0" smtClean="0">
                <a:hlinkClick r:id="rId4" action="ppaction://hlinkfile"/>
              </a:rPr>
              <a:t>Trent</a:t>
            </a:r>
            <a:r>
              <a:rPr lang="en-US" dirty="0" smtClean="0"/>
              <a:t> on 13 December, 1545, and closed there on 4 December, 1563. Its main object was the definitive determination of the doctrines of the </a:t>
            </a:r>
            <a:r>
              <a:rPr lang="en-US" dirty="0" smtClean="0">
                <a:hlinkClick r:id="rId5" action="ppaction://hlinkfile"/>
              </a:rPr>
              <a:t>Church</a:t>
            </a:r>
            <a:r>
              <a:rPr lang="en-US" dirty="0" smtClean="0"/>
              <a:t> in answer to the </a:t>
            </a:r>
            <a:r>
              <a:rPr lang="en-US" dirty="0" smtClean="0">
                <a:hlinkClick r:id="rId6" action="ppaction://hlinkfile"/>
              </a:rPr>
              <a:t>heresies</a:t>
            </a:r>
            <a:r>
              <a:rPr lang="en-US" dirty="0" smtClean="0"/>
              <a:t> of the </a:t>
            </a:r>
            <a:r>
              <a:rPr lang="en-US" dirty="0" smtClean="0">
                <a:hlinkClick r:id="rId7" action="ppaction://hlinkfile"/>
              </a:rPr>
              <a:t>Protestants</a:t>
            </a:r>
            <a:r>
              <a:rPr lang="en-US" dirty="0" smtClean="0"/>
              <a:t>; a further object was the execution of a thorough reform of the inner life of the </a:t>
            </a:r>
            <a:r>
              <a:rPr lang="en-US" dirty="0" smtClean="0">
                <a:hlinkClick r:id="rId5" action="ppaction://hlinkfile"/>
              </a:rPr>
              <a:t>Church</a:t>
            </a:r>
            <a:r>
              <a:rPr lang="en-US" dirty="0" smtClean="0"/>
              <a:t> by removing the numerous abuses that had developed in it. </a:t>
            </a:r>
          </a:p>
          <a:p>
            <a:pPr>
              <a:defRPr/>
            </a:pPr>
            <a:endParaRPr lang="en-US" dirty="0" smtClean="0"/>
          </a:p>
          <a:p>
            <a:pPr>
              <a:defRPr/>
            </a:pPr>
            <a:r>
              <a:rPr lang="en-US" b="1" dirty="0" smtClean="0"/>
              <a:t>Two popes took the lead in reforming the Catholic Church. </a:t>
            </a:r>
            <a:r>
              <a:rPr lang="en-US" dirty="0" smtClean="0"/>
              <a:t>Paul III, pope from 1534 to 1549, took four important steps. First, he directed a council of cardinals to investigate indulgence selling and other abuses in the Church. Second, he approved the Jesuit order. Third, he used the Inquisition to seek out heresy in papal territory. Fourth, and most important, he called a council of Church leaders to meet in Trent, in northern Italy. From 1545 to 1563, at the </a:t>
            </a:r>
            <a:r>
              <a:rPr lang="en-US" b="1" dirty="0" smtClean="0"/>
              <a:t>Council of Trent, Catholic bishops and cardinals </a:t>
            </a:r>
            <a:r>
              <a:rPr lang="en-US" dirty="0" smtClean="0"/>
              <a:t>agreed on several doctrines:</a:t>
            </a:r>
          </a:p>
          <a:p>
            <a:pPr>
              <a:defRPr/>
            </a:pPr>
            <a:r>
              <a:rPr lang="en-US" dirty="0" smtClean="0"/>
              <a:t>• The Church’s interpretation of the Bible was final. Any Christian who substituted his or her own interpretation was a heretic.</a:t>
            </a:r>
          </a:p>
          <a:p>
            <a:pPr>
              <a:defRPr/>
            </a:pPr>
            <a:r>
              <a:rPr lang="en-US" dirty="0" smtClean="0"/>
              <a:t>• Christians needed faith and good works for salvation. They were not saved by faith alone, as Luther argued.</a:t>
            </a:r>
          </a:p>
          <a:p>
            <a:pPr>
              <a:defRPr/>
            </a:pPr>
            <a:r>
              <a:rPr lang="en-US" dirty="0" smtClean="0"/>
              <a:t>• The Bible and Church tradition were equally powerful authorities for guiding Christian life.</a:t>
            </a:r>
          </a:p>
          <a:p>
            <a:pPr>
              <a:defRPr/>
            </a:pPr>
            <a:r>
              <a:rPr lang="en-US" dirty="0" smtClean="0"/>
              <a:t>• Indulgences were valid expressions of faith. But the false selling of indulgences was banned. The next pope, Paul IV, vigorously carried out the council’s decrees. In 1559, he had officials draw up a list of books considered dangerous to the Catholic faith. This list was known as the Index of Forbidden Books. Catholic bishops throughout Europe were ordered to gather up the offensive books (including Protestant Bibles) and burn them in bonfires. In Venice alone, followers burned 10,000 books in one day.</a:t>
            </a:r>
          </a:p>
        </p:txBody>
      </p:sp>
      <p:sp>
        <p:nvSpPr>
          <p:cNvPr id="4" name="Slide Number Placeholder 3"/>
          <p:cNvSpPr>
            <a:spLocks noGrp="1"/>
          </p:cNvSpPr>
          <p:nvPr>
            <p:ph type="sldNum" sz="quarter" idx="5"/>
          </p:nvPr>
        </p:nvSpPr>
        <p:spPr/>
        <p:txBody>
          <a:bodyPr/>
          <a:lstStyle/>
          <a:p>
            <a:pPr>
              <a:defRPr/>
            </a:pPr>
            <a:fld id="{C2BDA028-10B8-4F1C-A52D-A564C1DAB82D}"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b="1" dirty="0" smtClean="0"/>
              <a:t>Two popes took the lead in reforming the Catholic Church. </a:t>
            </a:r>
            <a:r>
              <a:rPr lang="en-US" dirty="0" smtClean="0"/>
              <a:t>Paul III, pope from 1534 to 1549, took four important steps. First, he directed a council of cardinals to investigate indulgence selling and other abuses in the Church. Second, he approved the Jesuit order. Third, he used the Inquisition to seek out heresy in papal territory. Fourth, and most important, he called a council of Church leaders to meet in Trent, in northern Italy. From 1545 to 1563, at the </a:t>
            </a:r>
            <a:r>
              <a:rPr lang="en-US" b="1" dirty="0" smtClean="0"/>
              <a:t>Council of Trent, Catholic bishops and cardinals </a:t>
            </a:r>
            <a:r>
              <a:rPr lang="en-US" dirty="0" smtClean="0"/>
              <a:t>agreed on several doctrines:</a:t>
            </a:r>
          </a:p>
          <a:p>
            <a:pPr>
              <a:defRPr/>
            </a:pPr>
            <a:r>
              <a:rPr lang="en-US" dirty="0" smtClean="0"/>
              <a:t>• The Church’s interpretation of the Bible was final. Any Christian who substituted his or her own interpretation was a heretic.</a:t>
            </a:r>
          </a:p>
          <a:p>
            <a:pPr>
              <a:defRPr/>
            </a:pPr>
            <a:r>
              <a:rPr lang="en-US" dirty="0" smtClean="0"/>
              <a:t>• Christians needed faith and good works for salvation. They were not saved by faith alone, as Luther argued.</a:t>
            </a:r>
          </a:p>
          <a:p>
            <a:pPr>
              <a:defRPr/>
            </a:pPr>
            <a:r>
              <a:rPr lang="en-US" dirty="0" smtClean="0"/>
              <a:t>• The Bible and Church tradition were equally powerful authorities for guiding Christian life.</a:t>
            </a:r>
          </a:p>
          <a:p>
            <a:pPr>
              <a:defRPr/>
            </a:pPr>
            <a:r>
              <a:rPr lang="en-US" dirty="0" smtClean="0"/>
              <a:t>• Indulgences were valid expressions of faith. But the false selling of indulgences was banned. The next pope, Paul IV, vigorously carried out the council’s decrees. In 1559, he had officials draw up a list of books considered dangerous to the Catholic faith. This list was known as the Index of Forbidden Books. Catholic bishops throughout Europe were ordered to gather up the offensive books (including Protestant Bibles) and burn them in bonfires. In Venice alone, followers burned 10,000 books in one day.</a:t>
            </a:r>
          </a:p>
        </p:txBody>
      </p:sp>
      <p:sp>
        <p:nvSpPr>
          <p:cNvPr id="4" name="Slide Number Placeholder 3"/>
          <p:cNvSpPr>
            <a:spLocks noGrp="1"/>
          </p:cNvSpPr>
          <p:nvPr>
            <p:ph type="sldNum" sz="quarter" idx="5"/>
          </p:nvPr>
        </p:nvSpPr>
        <p:spPr/>
        <p:txBody>
          <a:bodyPr/>
          <a:lstStyle/>
          <a:p>
            <a:pPr>
              <a:defRPr/>
            </a:pPr>
            <a:fld id="{C90F21BF-3900-4FF4-A600-536DD1AABC61}"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A690CCC-A032-4247-9A76-C47B05E5FD6C}"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CCF36726-AE06-42EE-9787-154D1BFCCBF0}"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smtClean="0"/>
              <a:t>Religious and Social Effects of the Reformation Despite</a:t>
            </a:r>
          </a:p>
          <a:p>
            <a:pPr>
              <a:defRPr/>
            </a:pPr>
            <a:r>
              <a:rPr lang="en-US" dirty="0" smtClean="0"/>
              <a:t>religious wars and persecutions, Protestant churches flourished</a:t>
            </a:r>
          </a:p>
          <a:p>
            <a:pPr>
              <a:defRPr/>
            </a:pPr>
            <a:r>
              <a:rPr lang="en-US" dirty="0" smtClean="0"/>
              <a:t>and new denominations developed. The Roman Catholic Church itself became more unified as a result of the reforms started at the Council of Trent. Both Catholics and Protestants gave more emphasis to the role of education in promoting their beliefs. This led to the founding of parish schools and new colleges and universities throughout Europe. Some women reformers had hoped to see the status of women in the church and society improve as a result of the Reformation. But it remained much the same both under Protestantism and Roman Catholicism. Women were still mainly limited to the concerns of home and family.</a:t>
            </a:r>
          </a:p>
          <a:p>
            <a:pPr>
              <a:defRPr/>
            </a:pPr>
            <a:r>
              <a:rPr lang="en-US" b="1" dirty="0" smtClean="0"/>
              <a:t>Political Effects of the Reformation As the Catholic</a:t>
            </a:r>
          </a:p>
          <a:p>
            <a:pPr>
              <a:defRPr/>
            </a:pPr>
            <a:r>
              <a:rPr lang="en-US" dirty="0" smtClean="0"/>
              <a:t>Church’s moral and political authority declined, individual</a:t>
            </a:r>
          </a:p>
          <a:p>
            <a:pPr>
              <a:defRPr/>
            </a:pPr>
            <a:r>
              <a:rPr lang="en-US" dirty="0" smtClean="0"/>
              <a:t>monarchs and states gained power. This led to the development</a:t>
            </a:r>
          </a:p>
          <a:p>
            <a:pPr>
              <a:defRPr/>
            </a:pPr>
            <a:r>
              <a:rPr lang="en-US" dirty="0" smtClean="0"/>
              <a:t>of modern nation-states. In the 1600s, rulers of nation-states</a:t>
            </a:r>
          </a:p>
          <a:p>
            <a:pPr>
              <a:defRPr/>
            </a:pPr>
            <a:r>
              <a:rPr lang="en-US" dirty="0" smtClean="0"/>
              <a:t>would seek more power for themselves and their</a:t>
            </a:r>
          </a:p>
          <a:p>
            <a:pPr>
              <a:defRPr/>
            </a:pPr>
            <a:r>
              <a:rPr lang="en-US" dirty="0" smtClean="0"/>
              <a:t>countries through warfare, exploration, and expansion.</a:t>
            </a:r>
          </a:p>
          <a:p>
            <a:pPr>
              <a:defRPr/>
            </a:pPr>
            <a:r>
              <a:rPr lang="en-US" dirty="0" smtClean="0"/>
              <a:t>The Reformation’s questioning of beliefs and authority also</a:t>
            </a:r>
          </a:p>
          <a:p>
            <a:pPr>
              <a:defRPr/>
            </a:pPr>
            <a:r>
              <a:rPr lang="en-US" dirty="0" smtClean="0"/>
              <a:t>laid the groundwork for the Enlightenment. As you will read</a:t>
            </a:r>
          </a:p>
          <a:p>
            <a:pPr>
              <a:defRPr/>
            </a:pPr>
            <a:r>
              <a:rPr lang="en-US" dirty="0" smtClean="0"/>
              <a:t>in Chapter 22, this intellectual movement would sweep Europe</a:t>
            </a:r>
          </a:p>
          <a:p>
            <a:pPr>
              <a:defRPr/>
            </a:pPr>
            <a:r>
              <a:rPr lang="en-US" dirty="0" smtClean="0"/>
              <a:t>in the late 18th century. It led some to reject all religions and</a:t>
            </a:r>
          </a:p>
          <a:p>
            <a:pPr>
              <a:defRPr/>
            </a:pPr>
            <a:r>
              <a:rPr lang="en-US" dirty="0" smtClean="0"/>
              <a:t>others to call for the overthrow of existing governments.</a:t>
            </a:r>
            <a:endParaRPr lang="en-US" dirty="0"/>
          </a:p>
        </p:txBody>
      </p:sp>
      <p:sp>
        <p:nvSpPr>
          <p:cNvPr id="4" name="Slide Number Placeholder 3"/>
          <p:cNvSpPr>
            <a:spLocks noGrp="1"/>
          </p:cNvSpPr>
          <p:nvPr>
            <p:ph type="sldNum" sz="quarter" idx="5"/>
          </p:nvPr>
        </p:nvSpPr>
        <p:spPr/>
        <p:txBody>
          <a:bodyPr/>
          <a:lstStyle/>
          <a:p>
            <a:pPr>
              <a:defRPr/>
            </a:pPr>
            <a:fld id="{B0C38067-11EF-48BC-A833-5A7E90100436}"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80"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8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7824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83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2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78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096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6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52400" y="1481138"/>
            <a:ext cx="8991600" cy="4995862"/>
          </a:xfrm>
        </p:spPr>
        <p:txBody>
          <a:bodyPr/>
          <a:lstStyle/>
          <a:p>
            <a:pPr lvl="0"/>
            <a:endParaRPr lang="en-US" noProof="0" smtClean="0"/>
          </a:p>
        </p:txBody>
      </p:sp>
    </p:spTree>
    <p:extLst>
      <p:ext uri="{BB962C8B-B14F-4D97-AF65-F5344CB8AC3E}">
        <p14:creationId xmlns:p14="http://schemas.microsoft.com/office/powerpoint/2010/main" val="344063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72" y="167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67" y="175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97"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5"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66"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17" y="166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64"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72" y="168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83" y="171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697" r:id="rId2"/>
    <p:sldLayoutId id="2147483698" r:id="rId3"/>
    <p:sldLayoutId id="2147483699" r:id="rId4"/>
    <p:sldLayoutId id="2147483700" r:id="rId5"/>
    <p:sldLayoutId id="2147483701" r:id="rId6"/>
    <p:sldLayoutId id="2147483702" r:id="rId7"/>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spcBef>
                <a:spcPct val="0"/>
              </a:spcBef>
            </a:pPr>
            <a:r>
              <a:rPr lang="en-US" altLang="en-US" u="sng" dirty="0" smtClean="0"/>
              <a:t>Essential Question</a:t>
            </a:r>
            <a:r>
              <a:rPr lang="en-US" altLang="en-US" dirty="0" smtClean="0"/>
              <a:t>:</a:t>
            </a:r>
          </a:p>
          <a:p>
            <a:pPr lvl="1" eaLnBrk="1" hangingPunct="1">
              <a:spcBef>
                <a:spcPct val="0"/>
              </a:spcBef>
            </a:pPr>
            <a:r>
              <a:rPr lang="en-US" altLang="en-US" dirty="0" smtClean="0"/>
              <a:t>How did </a:t>
            </a:r>
            <a:r>
              <a:rPr lang="en-US" altLang="en-US" dirty="0" smtClean="0"/>
              <a:t>the Roman Catholic </a:t>
            </a:r>
            <a:r>
              <a:rPr lang="en-US" altLang="en-US" dirty="0" smtClean="0"/>
              <a:t>Church respond to the Protestant Reformation</a:t>
            </a:r>
            <a:r>
              <a:rPr lang="en-US" altLang="en-US" dirty="0" smtClean="0"/>
              <a:t>?</a:t>
            </a:r>
          </a:p>
          <a:p>
            <a:pPr lvl="1" eaLnBrk="1" hangingPunct="1">
              <a:spcBef>
                <a:spcPct val="0"/>
              </a:spcBef>
            </a:pPr>
            <a:endParaRPr lang="en-US" altLang="en-US" dirty="0"/>
          </a:p>
          <a:p>
            <a:pPr lvl="1" eaLnBrk="1" hangingPunct="1">
              <a:spcBef>
                <a:spcPct val="0"/>
              </a:spcBef>
            </a:pPr>
            <a:r>
              <a:rPr lang="en-US" altLang="en-US" dirty="0" smtClean="0"/>
              <a:t>Do Now: In a quick write, identify and explain at least two (2) causes of the Protestant Reformation.</a:t>
            </a:r>
          </a:p>
          <a:p>
            <a:pPr marL="457200" lvl="1" indent="0" eaLnBrk="1" hangingPunct="1">
              <a:spcBef>
                <a:spcPct val="0"/>
              </a:spcBef>
              <a:buNone/>
            </a:pPr>
            <a:endParaRPr lang="en-US"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sp>
        <p:nvSpPr>
          <p:cNvPr id="12291" name="Content Placeholder 2"/>
          <p:cNvSpPr>
            <a:spLocks noGrp="1"/>
          </p:cNvSpPr>
          <p:nvPr>
            <p:ph idx="1"/>
          </p:nvPr>
        </p:nvSpPr>
        <p:spPr/>
        <p:txBody>
          <a:bodyPr/>
          <a:lstStyle/>
          <a:p>
            <a:pPr eaLnBrk="1" hangingPunct="1"/>
            <a:endParaRPr lang="en-US" altLang="en-US" smtClean="0"/>
          </a:p>
        </p:txBody>
      </p:sp>
      <p:pic>
        <p:nvPicPr>
          <p:cNvPr id="12292" name="Picture 4" descr="http://www.familycourtchronicles.com/philosophy/inquisition/inquisition.jpg"/>
          <p:cNvPicPr>
            <a:picLocks noChangeAspect="1" noChangeArrowheads="1"/>
          </p:cNvPicPr>
          <p:nvPr/>
        </p:nvPicPr>
        <p:blipFill>
          <a:blip r:embed="rId3">
            <a:extLst>
              <a:ext uri="{28A0092B-C50C-407E-A947-70E740481C1C}">
                <a14:useLocalDpi xmlns:a14="http://schemas.microsoft.com/office/drawing/2010/main" val="0"/>
              </a:ext>
            </a:extLst>
          </a:blip>
          <a:srcRect b="453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ular Callout 12"/>
          <p:cNvSpPr>
            <a:spLocks noChangeArrowheads="1"/>
          </p:cNvSpPr>
          <p:nvPr/>
        </p:nvSpPr>
        <p:spPr bwMode="auto">
          <a:xfrm>
            <a:off x="304800" y="5943600"/>
            <a:ext cx="8610600" cy="914400"/>
          </a:xfrm>
          <a:prstGeom prst="wedgeRectCallout">
            <a:avLst>
              <a:gd name="adj1" fmla="val -1843"/>
              <a:gd name="adj2" fmla="val 22097"/>
            </a:avLst>
          </a:prstGeom>
          <a:solidFill>
            <a:srgbClr val="C9FFC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To enforce these beliefs, the Church used the Inquisition to accuse, hold trials, &amp; punish heretics </a:t>
            </a:r>
          </a:p>
        </p:txBody>
      </p:sp>
      <p:pic>
        <p:nvPicPr>
          <p:cNvPr id="14" name="Picture 5" descr="http://static.howstuffworks.com/gif/inquisition-whe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737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onepennysheet.com/wp-content/uploads/2009/11/Aufziehen20der20Inquisi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587216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inquisition4"/>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3222625" y="0"/>
            <a:ext cx="59213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nquisitio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0"/>
            <a:ext cx="61753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1000"/>
                                        <p:tgtEl>
                                          <p:spTgt spid="15"/>
                                        </p:tgtEl>
                                      </p:cBhvr>
                                    </p:animEffect>
                                    <p:set>
                                      <p:cBhvr>
                                        <p:cTn id="20" dur="1" fill="hold">
                                          <p:stCondLst>
                                            <p:cond delay="999"/>
                                          </p:stCondLst>
                                        </p:cTn>
                                        <p:tgtEl>
                                          <p:spTgt spid="1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1000"/>
                                        <p:tgtEl>
                                          <p:spTgt spid="16"/>
                                        </p:tgtEl>
                                      </p:cBhvr>
                                    </p:animEffect>
                                    <p:set>
                                      <p:cBhvr>
                                        <p:cTn id="28" dur="1" fill="hold">
                                          <p:stCondLst>
                                            <p:cond delay="999"/>
                                          </p:stCondLst>
                                        </p:cTn>
                                        <p:tgtEl>
                                          <p:spTgt spid="1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sp>
        <p:nvSpPr>
          <p:cNvPr id="13315" name="Content Placeholder 2"/>
          <p:cNvSpPr>
            <a:spLocks noGrp="1"/>
          </p:cNvSpPr>
          <p:nvPr>
            <p:ph idx="1"/>
          </p:nvPr>
        </p:nvSpPr>
        <p:spPr/>
        <p:txBody>
          <a:bodyPr/>
          <a:lstStyle/>
          <a:p>
            <a:pPr eaLnBrk="1" hangingPunct="1"/>
            <a:endParaRPr lang="en-US" altLang="en-US" smtClean="0"/>
          </a:p>
        </p:txBody>
      </p:sp>
      <p:pic>
        <p:nvPicPr>
          <p:cNvPr id="13316" name="Picture 6" descr="http://4.bp.blogspot.com/_uzVZA7KHnGA/TCqZsIyb1sI/AAAAAAAABQI/nvwefCfORGQ/s1600/martinlutherG_468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0"/>
            <a:ext cx="961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ular Callout 11"/>
          <p:cNvSpPr>
            <a:spLocks noChangeArrowheads="1"/>
          </p:cNvSpPr>
          <p:nvPr/>
        </p:nvSpPr>
        <p:spPr bwMode="auto">
          <a:xfrm>
            <a:off x="762000" y="152400"/>
            <a:ext cx="7620000" cy="838200"/>
          </a:xfrm>
          <a:prstGeom prst="wedgeRectCallout">
            <a:avLst>
              <a:gd name="adj1" fmla="val -1843"/>
              <a:gd name="adj2" fmla="val 22097"/>
            </a:avLst>
          </a:prstGeom>
          <a:solidFill>
            <a:srgbClr val="DDED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The Church banned &amp; burned all </a:t>
            </a:r>
            <a:br>
              <a:rPr lang="en-US" altLang="en-US" sz="3200"/>
            </a:br>
            <a:r>
              <a:rPr lang="en-US" altLang="en-US" sz="3200"/>
              <a:t>offensive books, including Protestant bibles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685800"/>
          </a:xfrm>
        </p:spPr>
        <p:txBody>
          <a:bodyPr/>
          <a:lstStyle/>
          <a:p>
            <a:pPr eaLnBrk="1" hangingPunct="1"/>
            <a:r>
              <a:rPr lang="en-US" altLang="en-US" smtClean="0"/>
              <a:t>The Impact of the Reformation </a:t>
            </a:r>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762000"/>
            <a:ext cx="89185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152400" y="609600"/>
            <a:ext cx="4267200" cy="1219200"/>
          </a:xfrm>
          <a:prstGeom prst="wedgeRectCallout">
            <a:avLst>
              <a:gd name="adj1" fmla="val -1843"/>
              <a:gd name="adj2" fmla="val 22097"/>
            </a:avLst>
          </a:prstGeom>
          <a:solidFill>
            <a:srgbClr val="C9FFC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The Protestant Reformation left Europe religiously divided </a:t>
            </a:r>
          </a:p>
        </p:txBody>
      </p:sp>
      <p:sp>
        <p:nvSpPr>
          <p:cNvPr id="6" name="Rectangular Callout 5"/>
          <p:cNvSpPr>
            <a:spLocks noChangeArrowheads="1"/>
          </p:cNvSpPr>
          <p:nvPr/>
        </p:nvSpPr>
        <p:spPr bwMode="auto">
          <a:xfrm>
            <a:off x="4572000" y="609600"/>
            <a:ext cx="4419600" cy="1219200"/>
          </a:xfrm>
          <a:prstGeom prst="wedgeRectCallout">
            <a:avLst>
              <a:gd name="adj1" fmla="val -1843"/>
              <a:gd name="adj2" fmla="val 22097"/>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Numerous religious wars were fought between Catholics &amp; Protestants </a:t>
            </a:r>
          </a:p>
        </p:txBody>
      </p:sp>
      <p:sp>
        <p:nvSpPr>
          <p:cNvPr id="7" name="Rectangular Callout 6"/>
          <p:cNvSpPr>
            <a:spLocks noChangeArrowheads="1"/>
          </p:cNvSpPr>
          <p:nvPr/>
        </p:nvSpPr>
        <p:spPr bwMode="auto">
          <a:xfrm>
            <a:off x="5943600" y="4724400"/>
            <a:ext cx="3124200" cy="20574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Missionaries converted </a:t>
            </a:r>
            <a:br>
              <a:rPr lang="en-US" altLang="en-US" sz="3200"/>
            </a:br>
            <a:r>
              <a:rPr lang="en-US" altLang="en-US" sz="3200"/>
              <a:t>non-Christians throughout the world </a:t>
            </a:r>
          </a:p>
        </p:txBody>
      </p:sp>
      <p:sp>
        <p:nvSpPr>
          <p:cNvPr id="8" name="Rectangular Callout 7"/>
          <p:cNvSpPr>
            <a:spLocks noChangeArrowheads="1"/>
          </p:cNvSpPr>
          <p:nvPr/>
        </p:nvSpPr>
        <p:spPr bwMode="auto">
          <a:xfrm>
            <a:off x="5867400" y="1905000"/>
            <a:ext cx="3276600" cy="20574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The weakened authority of the Pope helped kings gain power &amp; form nations </a:t>
            </a:r>
          </a:p>
        </p:txBody>
      </p:sp>
      <p:sp>
        <p:nvSpPr>
          <p:cNvPr id="9" name="Rectangular Callout 8"/>
          <p:cNvSpPr>
            <a:spLocks noChangeArrowheads="1"/>
          </p:cNvSpPr>
          <p:nvPr/>
        </p:nvSpPr>
        <p:spPr bwMode="auto">
          <a:xfrm>
            <a:off x="152400" y="5562600"/>
            <a:ext cx="5181600" cy="12192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The Reformation encouraged education &amp; the questioning of long-held beliefs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ular Callout 5"/>
          <p:cNvSpPr>
            <a:spLocks noChangeArrowheads="1"/>
          </p:cNvSpPr>
          <p:nvPr/>
        </p:nvSpPr>
        <p:spPr bwMode="auto">
          <a:xfrm>
            <a:off x="152400" y="76200"/>
            <a:ext cx="88392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During the Protestant Reformation, religious reformers called protestants broke from the Catholic Church &amp; started new Christian denominations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altLang="en-US" smtClean="0"/>
              <a:t>Protestant Reformation </a:t>
            </a:r>
          </a:p>
        </p:txBody>
      </p:sp>
      <p:pic>
        <p:nvPicPr>
          <p:cNvPr id="51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075"/>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429000" y="1981200"/>
            <a:ext cx="1905000" cy="990600"/>
          </a:xfrm>
          <a:prstGeom prst="rect">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a:p>
        </p:txBody>
      </p:sp>
      <p:sp>
        <p:nvSpPr>
          <p:cNvPr id="6" name="Rectangle 5"/>
          <p:cNvSpPr>
            <a:spLocks noChangeArrowheads="1"/>
          </p:cNvSpPr>
          <p:nvPr/>
        </p:nvSpPr>
        <p:spPr bwMode="auto">
          <a:xfrm>
            <a:off x="5334000" y="1981200"/>
            <a:ext cx="1828800" cy="990600"/>
          </a:xfrm>
          <a:prstGeom prst="rect">
            <a:avLst/>
          </a:prstGeom>
          <a:noFill/>
          <a:ln w="76200"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a:p>
        </p:txBody>
      </p:sp>
      <p:sp>
        <p:nvSpPr>
          <p:cNvPr id="7" name="Rectangle 6"/>
          <p:cNvSpPr>
            <a:spLocks noChangeArrowheads="1"/>
          </p:cNvSpPr>
          <p:nvPr/>
        </p:nvSpPr>
        <p:spPr bwMode="auto">
          <a:xfrm>
            <a:off x="7086600" y="1143000"/>
            <a:ext cx="1981200" cy="914400"/>
          </a:xfrm>
          <a:prstGeom prst="rect">
            <a:avLst/>
          </a:prstGeom>
          <a:noFill/>
          <a:ln w="7620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a:p>
        </p:txBody>
      </p:sp>
      <p:sp>
        <p:nvSpPr>
          <p:cNvPr id="8" name="Rectangular Callout 7"/>
          <p:cNvSpPr>
            <a:spLocks noChangeArrowheads="1"/>
          </p:cNvSpPr>
          <p:nvPr/>
        </p:nvSpPr>
        <p:spPr bwMode="auto">
          <a:xfrm>
            <a:off x="4724400" y="0"/>
            <a:ext cx="4419600" cy="1219200"/>
          </a:xfrm>
          <a:prstGeom prst="wedgeRectCallout">
            <a:avLst>
              <a:gd name="adj1" fmla="val -45176"/>
              <a:gd name="adj2" fmla="val 121884"/>
            </a:avLst>
          </a:prstGeom>
          <a:solidFill>
            <a:srgbClr val="FFCCFF"/>
          </a:solidFill>
          <a:ln w="38100" algn="ctr">
            <a:solidFill>
              <a:srgbClr val="C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Martin Luther began the Reformation &amp; believed in Justification by Faith </a:t>
            </a:r>
          </a:p>
        </p:txBody>
      </p:sp>
      <p:sp>
        <p:nvSpPr>
          <p:cNvPr id="9" name="Rectangular Callout 8"/>
          <p:cNvSpPr>
            <a:spLocks noChangeArrowheads="1"/>
          </p:cNvSpPr>
          <p:nvPr/>
        </p:nvSpPr>
        <p:spPr bwMode="auto">
          <a:xfrm>
            <a:off x="1676400" y="3581400"/>
            <a:ext cx="3733800" cy="1219200"/>
          </a:xfrm>
          <a:prstGeom prst="wedgeRectCallout">
            <a:avLst>
              <a:gd name="adj1" fmla="val 51685"/>
              <a:gd name="adj2" fmla="val -108347"/>
            </a:avLst>
          </a:prstGeom>
          <a:solidFill>
            <a:srgbClr val="DDEDFF"/>
          </a:solidFill>
          <a:ln w="38100" algn="ctr">
            <a:solidFill>
              <a:srgbClr val="0000CC"/>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John Calvin believed </a:t>
            </a:r>
            <a:br>
              <a:rPr lang="en-US" altLang="en-US" sz="3200"/>
            </a:br>
            <a:r>
              <a:rPr lang="en-US" altLang="en-US" sz="3200"/>
              <a:t>in predestination &amp; </a:t>
            </a:r>
            <a:br>
              <a:rPr lang="en-US" altLang="en-US" sz="3200"/>
            </a:br>
            <a:r>
              <a:rPr lang="en-US" altLang="en-US" sz="3200"/>
              <a:t>a strict code of living </a:t>
            </a:r>
          </a:p>
        </p:txBody>
      </p:sp>
      <p:sp>
        <p:nvSpPr>
          <p:cNvPr id="10" name="Rectangular Callout 9"/>
          <p:cNvSpPr>
            <a:spLocks noChangeArrowheads="1"/>
          </p:cNvSpPr>
          <p:nvPr/>
        </p:nvSpPr>
        <p:spPr bwMode="auto">
          <a:xfrm>
            <a:off x="3276600" y="4114800"/>
            <a:ext cx="3886200" cy="1219200"/>
          </a:xfrm>
          <a:prstGeom prst="wedgeRectCallout">
            <a:avLst>
              <a:gd name="adj1" fmla="val 54231"/>
              <a:gd name="adj2" fmla="val -233926"/>
            </a:avLst>
          </a:prstGeom>
          <a:solidFill>
            <a:srgbClr val="C9FFC9"/>
          </a:solidFill>
          <a:ln w="38100" algn="ctr">
            <a:solidFill>
              <a:srgbClr val="0033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Henry VIII, not the Pope, was the head of the Anglican Church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ltLang="en-US" smtClean="0"/>
          </a:p>
        </p:txBody>
      </p:sp>
      <p:sp>
        <p:nvSpPr>
          <p:cNvPr id="6147" name="Content Placeholder 2"/>
          <p:cNvSpPr>
            <a:spLocks noGrp="1"/>
          </p:cNvSpPr>
          <p:nvPr>
            <p:ph idx="1"/>
          </p:nvPr>
        </p:nvSpPr>
        <p:spPr/>
        <p:txBody>
          <a:bodyPr/>
          <a:lstStyle/>
          <a:p>
            <a:pPr eaLnBrk="1" hangingPunct="1"/>
            <a:endParaRPr lang="en-US" altLang="en-US"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228600" y="0"/>
            <a:ext cx="6324600" cy="1600200"/>
          </a:xfrm>
          <a:prstGeom prst="wedgeRectCallout">
            <a:avLst>
              <a:gd name="adj1" fmla="val -18778"/>
              <a:gd name="adj2" fmla="val -1954"/>
            </a:avLst>
          </a:prstGeom>
          <a:solidFill>
            <a:srgbClr val="C9FFC9"/>
          </a:solidFill>
          <a:ln w="38100"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In the 1500s, the new protestant faiths spread, especially into northern Europe in areas away from the power of the Catholic Church </a:t>
            </a:r>
          </a:p>
        </p:txBody>
      </p:sp>
      <p:sp>
        <p:nvSpPr>
          <p:cNvPr id="9" name="Rectangular Callout 8"/>
          <p:cNvSpPr>
            <a:spLocks noChangeArrowheads="1"/>
          </p:cNvSpPr>
          <p:nvPr/>
        </p:nvSpPr>
        <p:spPr bwMode="auto">
          <a:xfrm>
            <a:off x="0" y="76200"/>
            <a:ext cx="7010400" cy="2057400"/>
          </a:xfrm>
          <a:prstGeom prst="wedgeRectCallout">
            <a:avLst>
              <a:gd name="adj1" fmla="val -18778"/>
              <a:gd name="adj2" fmla="val -1954"/>
            </a:avLst>
          </a:prstGeom>
          <a:solidFill>
            <a:srgbClr val="FFCCFF"/>
          </a:solidFill>
          <a:ln w="38100"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0000"/>
              </a:lnSpc>
            </a:pPr>
            <a:r>
              <a:rPr lang="en-US" altLang="en-US" sz="3200"/>
              <a:t>But, most Europeans, especially in Spain, France, Portugal, &amp; Italy stayed with the Catholic Church which remained the largest religion in Europe but it had lost much of its power &amp; influence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7F9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lnSpc>
                <a:spcPct val="85000"/>
              </a:lnSpc>
            </a:pPr>
            <a:r>
              <a:rPr lang="en-US" altLang="en-US" sz="4000" smtClean="0">
                <a:solidFill>
                  <a:srgbClr val="C00000"/>
                </a:solidFill>
              </a:rPr>
              <a:t>How did leaders of the Catholic Church respond to the Reformation? </a:t>
            </a:r>
          </a:p>
        </p:txBody>
      </p:sp>
      <p:sp>
        <p:nvSpPr>
          <p:cNvPr id="7171" name="Rectangle 3"/>
          <p:cNvSpPr>
            <a:spLocks noGrp="1" noChangeArrowheads="1"/>
          </p:cNvSpPr>
          <p:nvPr>
            <p:ph type="body" idx="1"/>
          </p:nvPr>
        </p:nvSpPr>
        <p:spPr>
          <a:xfrm>
            <a:off x="0" y="1143000"/>
            <a:ext cx="9144000" cy="5867400"/>
          </a:xfrm>
        </p:spPr>
        <p:txBody>
          <a:bodyPr/>
          <a:lstStyle/>
          <a:p>
            <a:pPr eaLnBrk="1" hangingPunct="1">
              <a:lnSpc>
                <a:spcPct val="90000"/>
              </a:lnSpc>
              <a:spcBef>
                <a:spcPct val="0"/>
              </a:spcBef>
              <a:spcAft>
                <a:spcPts val="600"/>
              </a:spcAft>
            </a:pPr>
            <a:r>
              <a:rPr lang="en-US" altLang="en-US" sz="3900" smtClean="0"/>
              <a:t>Assume the role of a Catholic bishop attending the Council of Trent in 1545 </a:t>
            </a:r>
            <a:br>
              <a:rPr lang="en-US" altLang="en-US" sz="3900" smtClean="0"/>
            </a:br>
            <a:r>
              <a:rPr lang="en-US" altLang="en-US" sz="3900" smtClean="0"/>
              <a:t>&amp; develop a response to the Reformation</a:t>
            </a:r>
          </a:p>
          <a:p>
            <a:pPr lvl="1" eaLnBrk="1" hangingPunct="1">
              <a:lnSpc>
                <a:spcPct val="90000"/>
              </a:lnSpc>
              <a:spcBef>
                <a:spcPct val="0"/>
              </a:spcBef>
              <a:spcAft>
                <a:spcPts val="600"/>
              </a:spcAft>
            </a:pPr>
            <a:r>
              <a:rPr lang="en-US" altLang="en-US" sz="3900" smtClean="0"/>
              <a:t>Brainstorm solutions to </a:t>
            </a:r>
            <a:br>
              <a:rPr lang="en-US" altLang="en-US" sz="3900" smtClean="0"/>
            </a:br>
            <a:r>
              <a:rPr lang="en-US" altLang="en-US" sz="3900" smtClean="0"/>
              <a:t>this problem</a:t>
            </a:r>
          </a:p>
          <a:p>
            <a:pPr lvl="1" eaLnBrk="1" hangingPunct="1">
              <a:lnSpc>
                <a:spcPct val="90000"/>
              </a:lnSpc>
              <a:spcBef>
                <a:spcPct val="0"/>
              </a:spcBef>
              <a:spcAft>
                <a:spcPts val="600"/>
              </a:spcAft>
            </a:pPr>
            <a:r>
              <a:rPr lang="en-US" altLang="en-US" sz="3900" smtClean="0"/>
              <a:t>Identify positive &amp; negative </a:t>
            </a:r>
            <a:br>
              <a:rPr lang="en-US" altLang="en-US" sz="3900" smtClean="0"/>
            </a:br>
            <a:r>
              <a:rPr lang="en-US" altLang="en-US" sz="3900" smtClean="0"/>
              <a:t>consequences of each </a:t>
            </a:r>
            <a:br>
              <a:rPr lang="en-US" altLang="en-US" sz="3900" smtClean="0"/>
            </a:br>
            <a:r>
              <a:rPr lang="en-US" altLang="en-US" sz="3900" smtClean="0"/>
              <a:t>possible solution</a:t>
            </a:r>
          </a:p>
          <a:p>
            <a:pPr lvl="1" eaLnBrk="1" hangingPunct="1">
              <a:lnSpc>
                <a:spcPct val="90000"/>
              </a:lnSpc>
              <a:spcBef>
                <a:spcPct val="0"/>
              </a:spcBef>
              <a:spcAft>
                <a:spcPts val="600"/>
              </a:spcAft>
            </a:pPr>
            <a:r>
              <a:rPr lang="en-US" altLang="en-US" sz="3900" smtClean="0"/>
              <a:t>Rank order your solutions</a:t>
            </a:r>
          </a:p>
          <a:p>
            <a:pPr lvl="1" eaLnBrk="1" hangingPunct="1">
              <a:lnSpc>
                <a:spcPct val="90000"/>
              </a:lnSpc>
              <a:spcBef>
                <a:spcPct val="0"/>
              </a:spcBef>
              <a:spcAft>
                <a:spcPts val="600"/>
              </a:spcAft>
            </a:pPr>
            <a:r>
              <a:rPr lang="en-US" altLang="en-US" sz="3900" smtClean="0"/>
              <a:t>Be prepared to discuss</a:t>
            </a: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2743200"/>
            <a:ext cx="27336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eaLnBrk="1" hangingPunct="1"/>
            <a:r>
              <a:rPr lang="en-US" altLang="en-US" smtClean="0"/>
              <a:t>The Catholic Reformation</a:t>
            </a:r>
          </a:p>
        </p:txBody>
      </p:sp>
      <p:sp>
        <p:nvSpPr>
          <p:cNvPr id="8195"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altLang="en-US" smtClean="0"/>
          </a:p>
        </p:txBody>
      </p:sp>
      <p:pic>
        <p:nvPicPr>
          <p:cNvPr id="8196" name="Picture 3" descr="Council_of_Trent"/>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ular Callout 4"/>
          <p:cNvSpPr>
            <a:spLocks noChangeArrowheads="1"/>
          </p:cNvSpPr>
          <p:nvPr/>
        </p:nvSpPr>
        <p:spPr bwMode="auto">
          <a:xfrm>
            <a:off x="228600" y="76200"/>
            <a:ext cx="8686800" cy="13716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The response of the Catholic Church to the Protestant Reformation became known as the Counter-Reformation (or the Catholic Reformation)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ttp://www.digital-images.net/Images/NS_Paint/Rubens_St_Ignatius_ofLoyola_3538.jp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486400" y="152400"/>
            <a:ext cx="3657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ular Callout 5"/>
          <p:cNvSpPr>
            <a:spLocks noChangeArrowheads="1"/>
          </p:cNvSpPr>
          <p:nvPr/>
        </p:nvSpPr>
        <p:spPr bwMode="auto">
          <a:xfrm>
            <a:off x="76200" y="76200"/>
            <a:ext cx="5334000" cy="17526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One of the first reformers in the Catholic Church was Ignatius of Loyola who formed the Society of Jesus in 1540</a:t>
            </a:r>
          </a:p>
        </p:txBody>
      </p:sp>
      <p:sp>
        <p:nvSpPr>
          <p:cNvPr id="9220" name="Rectangular Callout 6"/>
          <p:cNvSpPr>
            <a:spLocks noChangeArrowheads="1"/>
          </p:cNvSpPr>
          <p:nvPr/>
        </p:nvSpPr>
        <p:spPr bwMode="auto">
          <a:xfrm>
            <a:off x="228600" y="1981200"/>
            <a:ext cx="5029200" cy="13716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Members of the Society of Jesus were called Jesuits &amp; focused on three goals: </a:t>
            </a:r>
          </a:p>
        </p:txBody>
      </p:sp>
      <p:sp>
        <p:nvSpPr>
          <p:cNvPr id="8" name="Rectangular Callout 7"/>
          <p:cNvSpPr>
            <a:spLocks noChangeArrowheads="1"/>
          </p:cNvSpPr>
          <p:nvPr/>
        </p:nvSpPr>
        <p:spPr bwMode="auto">
          <a:xfrm>
            <a:off x="76200" y="3505200"/>
            <a:ext cx="2743200" cy="1752600"/>
          </a:xfrm>
          <a:prstGeom prst="wedgeRectCallout">
            <a:avLst>
              <a:gd name="adj1" fmla="val -1843"/>
              <a:gd name="adj2" fmla="val 22097"/>
            </a:avLst>
          </a:prstGeom>
          <a:solidFill>
            <a:srgbClr val="C9FFC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Jesuits formed schools to better educate Catholic priests </a:t>
            </a:r>
          </a:p>
        </p:txBody>
      </p:sp>
      <p:sp>
        <p:nvSpPr>
          <p:cNvPr id="9" name="Rectangular Callout 8"/>
          <p:cNvSpPr>
            <a:spLocks noChangeArrowheads="1"/>
          </p:cNvSpPr>
          <p:nvPr/>
        </p:nvSpPr>
        <p:spPr bwMode="auto">
          <a:xfrm>
            <a:off x="2895600" y="3505200"/>
            <a:ext cx="2514600" cy="17526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Jesuits tried to stop the spread of Protestantism </a:t>
            </a:r>
          </a:p>
        </p:txBody>
      </p:sp>
      <p:sp>
        <p:nvSpPr>
          <p:cNvPr id="10" name="Rectangular Callout 9"/>
          <p:cNvSpPr>
            <a:spLocks noChangeArrowheads="1"/>
          </p:cNvSpPr>
          <p:nvPr/>
        </p:nvSpPr>
        <p:spPr bwMode="auto">
          <a:xfrm>
            <a:off x="228600" y="5410200"/>
            <a:ext cx="5105400" cy="1295400"/>
          </a:xfrm>
          <a:prstGeom prst="wedgeRectCallout">
            <a:avLst>
              <a:gd name="adj1" fmla="val -1843"/>
              <a:gd name="adj2" fmla="val 22097"/>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Jesuits sent missionaries around the world to convert </a:t>
            </a:r>
            <a:br>
              <a:rPr lang="en-US" altLang="en-US" sz="3200"/>
            </a:br>
            <a:r>
              <a:rPr lang="en-US" altLang="en-US" sz="3200"/>
              <a:t>non-Christians to Catholicism</a:t>
            </a:r>
          </a:p>
        </p:txBody>
      </p:sp>
      <p:pic>
        <p:nvPicPr>
          <p:cNvPr id="11" name="Picture 5" descr="20054"/>
          <p:cNvPicPr>
            <a:picLocks noChangeAspect="1" noChangeArrowheads="1"/>
          </p:cNvPicPr>
          <p:nvPr/>
        </p:nvPicPr>
        <p:blipFill>
          <a:blip r:embed="rId4">
            <a:extLst>
              <a:ext uri="{28A0092B-C50C-407E-A947-70E740481C1C}">
                <a14:useLocalDpi xmlns:a14="http://schemas.microsoft.com/office/drawing/2010/main" val="0"/>
              </a:ext>
            </a:extLst>
          </a:blip>
          <a:srcRect l="24609" t="279" r="8279" b="4701"/>
          <a:stretch>
            <a:fillRect/>
          </a:stretch>
        </p:blipFill>
        <p:spPr bwMode="auto">
          <a:xfrm>
            <a:off x="5486400" y="228600"/>
            <a:ext cx="3657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3C14954U-Hennepin"/>
          <p:cNvPicPr>
            <a:picLocks noChangeAspect="1" noChangeArrowheads="1"/>
          </p:cNvPicPr>
          <p:nvPr/>
        </p:nvPicPr>
        <p:blipFill>
          <a:blip r:embed="rId5">
            <a:extLst>
              <a:ext uri="{28A0092B-C50C-407E-A947-70E740481C1C}">
                <a14:useLocalDpi xmlns:a14="http://schemas.microsoft.com/office/drawing/2010/main" val="0"/>
              </a:ext>
            </a:extLst>
          </a:blip>
          <a:srcRect r="25427"/>
          <a:stretch>
            <a:fillRect/>
          </a:stretch>
        </p:blipFill>
        <p:spPr bwMode="auto">
          <a:xfrm>
            <a:off x="76200" y="0"/>
            <a:ext cx="5334000"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altLang="en-US" smtClean="0"/>
          </a:p>
        </p:txBody>
      </p:sp>
      <p:pic>
        <p:nvPicPr>
          <p:cNvPr id="10243" name="Picture 6"/>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0" y="304800"/>
            <a:ext cx="91440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ular Callout 4"/>
          <p:cNvSpPr>
            <a:spLocks noChangeArrowheads="1"/>
          </p:cNvSpPr>
          <p:nvPr/>
        </p:nvSpPr>
        <p:spPr bwMode="auto">
          <a:xfrm>
            <a:off x="838200" y="76200"/>
            <a:ext cx="7772400" cy="1295400"/>
          </a:xfrm>
          <a:prstGeom prst="wedgeRectCallout">
            <a:avLst>
              <a:gd name="adj1" fmla="val -1843"/>
              <a:gd name="adj2" fmla="val 22097"/>
            </a:avLst>
          </a:prstGeom>
          <a:solidFill>
            <a:srgbClr val="C9FFC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In 1545, Pope Paul III created a committee </a:t>
            </a:r>
            <a:br>
              <a:rPr lang="en-US" altLang="en-US" sz="3200"/>
            </a:br>
            <a:r>
              <a:rPr lang="en-US" altLang="en-US" sz="3200"/>
              <a:t>of Catholic leaders to review church practices, known as the Council of Trent</a:t>
            </a:r>
          </a:p>
        </p:txBody>
      </p:sp>
      <p:sp>
        <p:nvSpPr>
          <p:cNvPr id="7" name="Rectangular Callout 6"/>
          <p:cNvSpPr>
            <a:spLocks noChangeArrowheads="1"/>
          </p:cNvSpPr>
          <p:nvPr/>
        </p:nvSpPr>
        <p:spPr bwMode="auto">
          <a:xfrm>
            <a:off x="76200" y="5486400"/>
            <a:ext cx="43434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Over the next 18 years, the Council of Trent made a series of reforms </a:t>
            </a:r>
          </a:p>
        </p:txBody>
      </p:sp>
      <p:sp>
        <p:nvSpPr>
          <p:cNvPr id="9" name="Rectangular Callout 8"/>
          <p:cNvSpPr>
            <a:spLocks noChangeArrowheads="1"/>
          </p:cNvSpPr>
          <p:nvPr/>
        </p:nvSpPr>
        <p:spPr bwMode="auto">
          <a:xfrm>
            <a:off x="4876800" y="4495800"/>
            <a:ext cx="4038600" cy="12954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The Catholic Church stopped selling false indulgences </a:t>
            </a:r>
          </a:p>
        </p:txBody>
      </p:sp>
      <p:sp>
        <p:nvSpPr>
          <p:cNvPr id="10" name="Rectangular Callout 9"/>
          <p:cNvSpPr>
            <a:spLocks noChangeArrowheads="1"/>
          </p:cNvSpPr>
          <p:nvPr/>
        </p:nvSpPr>
        <p:spPr bwMode="auto">
          <a:xfrm>
            <a:off x="4572000" y="5867400"/>
            <a:ext cx="4495800" cy="9144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New schools were created to educate priests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altLang="en-US" smtClean="0"/>
          </a:p>
        </p:txBody>
      </p:sp>
      <p:pic>
        <p:nvPicPr>
          <p:cNvPr id="11267" name="Picture 6"/>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0" y="304800"/>
            <a:ext cx="91440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ular Callout 4"/>
          <p:cNvSpPr>
            <a:spLocks noChangeArrowheads="1"/>
          </p:cNvSpPr>
          <p:nvPr/>
        </p:nvSpPr>
        <p:spPr bwMode="auto">
          <a:xfrm>
            <a:off x="990600" y="76200"/>
            <a:ext cx="7086600" cy="914400"/>
          </a:xfrm>
          <a:prstGeom prst="wedgeRectCallout">
            <a:avLst>
              <a:gd name="adj1" fmla="val -1843"/>
              <a:gd name="adj2" fmla="val 22097"/>
            </a:avLst>
          </a:prstGeom>
          <a:solidFill>
            <a:srgbClr val="C9FFC9"/>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The Council of Trent also reaffirmed several core Catholic beliefs &amp; practices </a:t>
            </a:r>
          </a:p>
        </p:txBody>
      </p:sp>
      <p:sp>
        <p:nvSpPr>
          <p:cNvPr id="7" name="Rectangular Callout 6"/>
          <p:cNvSpPr>
            <a:spLocks noChangeArrowheads="1"/>
          </p:cNvSpPr>
          <p:nvPr/>
        </p:nvSpPr>
        <p:spPr bwMode="auto">
          <a:xfrm>
            <a:off x="1219200" y="5410200"/>
            <a:ext cx="6858000" cy="13716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The Church’s interpretation of the Bible is final &amp; all others who interpret the Bible are heretics (non-believers)</a:t>
            </a:r>
          </a:p>
        </p:txBody>
      </p:sp>
      <p:sp>
        <p:nvSpPr>
          <p:cNvPr id="9" name="Rectangular Callout 8"/>
          <p:cNvSpPr>
            <a:spLocks noChangeArrowheads="1"/>
          </p:cNvSpPr>
          <p:nvPr/>
        </p:nvSpPr>
        <p:spPr bwMode="auto">
          <a:xfrm>
            <a:off x="228600" y="3962400"/>
            <a:ext cx="4038600" cy="12954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Salvation is gained through faith in God </a:t>
            </a:r>
            <a:br>
              <a:rPr lang="en-US" altLang="en-US" sz="3200"/>
            </a:br>
            <a:r>
              <a:rPr lang="en-US" altLang="en-US" sz="3200"/>
              <a:t>&amp; good works </a:t>
            </a:r>
          </a:p>
        </p:txBody>
      </p:sp>
      <p:sp>
        <p:nvSpPr>
          <p:cNvPr id="8" name="Rectangular Callout 7"/>
          <p:cNvSpPr>
            <a:spLocks noChangeArrowheads="1"/>
          </p:cNvSpPr>
          <p:nvPr/>
        </p:nvSpPr>
        <p:spPr bwMode="auto">
          <a:xfrm>
            <a:off x="4343400" y="4038600"/>
            <a:ext cx="4648200" cy="12954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5000"/>
              </a:lnSpc>
            </a:pPr>
            <a:r>
              <a:rPr lang="en-US" altLang="en-US" sz="3200"/>
              <a:t>All seven Holy Sacraments  are legitimate means to gain God’s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2089</TotalTime>
  <Words>1369</Words>
  <Application>Microsoft Office PowerPoint</Application>
  <PresentationFormat>On-screen Show (4:3)</PresentationFormat>
  <Paragraphs>75</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Baggett</vt:lpstr>
      <vt:lpstr>PowerPoint Presentation</vt:lpstr>
      <vt:lpstr>PowerPoint Presentation</vt:lpstr>
      <vt:lpstr>Protestant Reformation </vt:lpstr>
      <vt:lpstr>PowerPoint Presentation</vt:lpstr>
      <vt:lpstr>How did leaders of the Catholic Church respond to the Reformation? </vt:lpstr>
      <vt:lpstr>The Catholic Reformation</vt:lpstr>
      <vt:lpstr>PowerPoint Presentation</vt:lpstr>
      <vt:lpstr>PowerPoint Presentation</vt:lpstr>
      <vt:lpstr>PowerPoint Presentation</vt:lpstr>
      <vt:lpstr>PowerPoint Presentation</vt:lpstr>
      <vt:lpstr>PowerPoint Presentation</vt:lpstr>
      <vt:lpstr>The Impact of the Reformation </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Tokio Marine Management</cp:lastModifiedBy>
  <cp:revision>42</cp:revision>
  <dcterms:created xsi:type="dcterms:W3CDTF">2010-11-11T17:05:10Z</dcterms:created>
  <dcterms:modified xsi:type="dcterms:W3CDTF">2015-10-22T11:43:46Z</dcterms:modified>
</cp:coreProperties>
</file>